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33" r:id="rId4"/>
    <p:sldMasterId id="2147493549" r:id="rId5"/>
  </p:sldMasterIdLst>
  <p:notesMasterIdLst>
    <p:notesMasterId r:id="rId109"/>
  </p:notesMasterIdLst>
  <p:sldIdLst>
    <p:sldId id="285" r:id="rId6"/>
    <p:sldId id="341" r:id="rId7"/>
    <p:sldId id="443" r:id="rId8"/>
    <p:sldId id="444" r:id="rId9"/>
    <p:sldId id="384" r:id="rId10"/>
    <p:sldId id="385" r:id="rId11"/>
    <p:sldId id="347" r:id="rId12"/>
    <p:sldId id="383" r:id="rId13"/>
    <p:sldId id="431" r:id="rId14"/>
    <p:sldId id="448" r:id="rId15"/>
    <p:sldId id="445" r:id="rId16"/>
    <p:sldId id="446" r:id="rId17"/>
    <p:sldId id="408" r:id="rId18"/>
    <p:sldId id="399" r:id="rId19"/>
    <p:sldId id="400" r:id="rId20"/>
    <p:sldId id="401" r:id="rId21"/>
    <p:sldId id="403" r:id="rId22"/>
    <p:sldId id="404" r:id="rId23"/>
    <p:sldId id="405" r:id="rId24"/>
    <p:sldId id="406" r:id="rId25"/>
    <p:sldId id="309" r:id="rId26"/>
    <p:sldId id="312" r:id="rId27"/>
    <p:sldId id="329" r:id="rId28"/>
    <p:sldId id="332" r:id="rId29"/>
    <p:sldId id="328" r:id="rId30"/>
    <p:sldId id="331" r:id="rId31"/>
    <p:sldId id="330" r:id="rId32"/>
    <p:sldId id="333" r:id="rId33"/>
    <p:sldId id="334" r:id="rId34"/>
    <p:sldId id="335" r:id="rId35"/>
    <p:sldId id="389" r:id="rId36"/>
    <p:sldId id="351" r:id="rId37"/>
    <p:sldId id="352" r:id="rId38"/>
    <p:sldId id="353" r:id="rId39"/>
    <p:sldId id="355" r:id="rId40"/>
    <p:sldId id="415" r:id="rId41"/>
    <p:sldId id="391" r:id="rId42"/>
    <p:sldId id="427" r:id="rId43"/>
    <p:sldId id="388" r:id="rId44"/>
    <p:sldId id="392" r:id="rId45"/>
    <p:sldId id="428" r:id="rId46"/>
    <p:sldId id="429" r:id="rId47"/>
    <p:sldId id="354" r:id="rId48"/>
    <p:sldId id="423" r:id="rId49"/>
    <p:sldId id="471" r:id="rId50"/>
    <p:sldId id="478" r:id="rId51"/>
    <p:sldId id="382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440" r:id="rId61"/>
    <p:sldId id="441" r:id="rId62"/>
    <p:sldId id="505" r:id="rId63"/>
    <p:sldId id="451" r:id="rId64"/>
    <p:sldId id="504" r:id="rId65"/>
    <p:sldId id="506" r:id="rId66"/>
    <p:sldId id="459" r:id="rId67"/>
    <p:sldId id="460" r:id="rId68"/>
    <p:sldId id="469" r:id="rId69"/>
    <p:sldId id="507" r:id="rId70"/>
    <p:sldId id="468" r:id="rId71"/>
    <p:sldId id="456" r:id="rId72"/>
    <p:sldId id="457" r:id="rId73"/>
    <p:sldId id="458" r:id="rId74"/>
    <p:sldId id="508" r:id="rId75"/>
    <p:sldId id="472" r:id="rId76"/>
    <p:sldId id="473" r:id="rId77"/>
    <p:sldId id="509" r:id="rId78"/>
    <p:sldId id="502" r:id="rId79"/>
    <p:sldId id="495" r:id="rId80"/>
    <p:sldId id="474" r:id="rId81"/>
    <p:sldId id="464" r:id="rId82"/>
    <p:sldId id="462" r:id="rId83"/>
    <p:sldId id="510" r:id="rId84"/>
    <p:sldId id="511" r:id="rId85"/>
    <p:sldId id="479" r:id="rId86"/>
    <p:sldId id="480" r:id="rId87"/>
    <p:sldId id="463" r:id="rId88"/>
    <p:sldId id="461" r:id="rId89"/>
    <p:sldId id="481" r:id="rId90"/>
    <p:sldId id="482" r:id="rId91"/>
    <p:sldId id="449" r:id="rId92"/>
    <p:sldId id="483" r:id="rId93"/>
    <p:sldId id="390" r:id="rId94"/>
    <p:sldId id="396" r:id="rId95"/>
    <p:sldId id="411" r:id="rId96"/>
    <p:sldId id="397" r:id="rId97"/>
    <p:sldId id="361" r:id="rId98"/>
    <p:sldId id="379" r:id="rId99"/>
    <p:sldId id="387" r:id="rId100"/>
    <p:sldId id="363" r:id="rId101"/>
    <p:sldId id="412" r:id="rId102"/>
    <p:sldId id="364" r:id="rId103"/>
    <p:sldId id="413" r:id="rId104"/>
    <p:sldId id="346" r:id="rId105"/>
    <p:sldId id="394" r:id="rId106"/>
    <p:sldId id="395" r:id="rId107"/>
    <p:sldId id="447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401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160" userDrawn="1">
          <p15:clr>
            <a:srgbClr val="A4A3A4"/>
          </p15:clr>
        </p15:guide>
        <p15:guide id="5" orient="horz" pos="1008" userDrawn="1">
          <p15:clr>
            <a:srgbClr val="A4A3A4"/>
          </p15:clr>
        </p15:guide>
        <p15:guide id="6" pos="432" userDrawn="1">
          <p15:clr>
            <a:srgbClr val="A4A3A4"/>
          </p15:clr>
        </p15:guide>
        <p15:guide id="7" pos="5479" userDrawn="1">
          <p15:clr>
            <a:srgbClr val="A4A3A4"/>
          </p15:clr>
        </p15:guide>
        <p15:guide id="8" pos="2879" userDrawn="1">
          <p15:clr>
            <a:srgbClr val="A4A3A4"/>
          </p15:clr>
        </p15:guide>
        <p15:guide id="9" orient="horz" pos="565" userDrawn="1">
          <p15:clr>
            <a:srgbClr val="A4A3A4"/>
          </p15:clr>
        </p15:guide>
        <p15:guide id="10" pos="4781" userDrawn="1">
          <p15:clr>
            <a:srgbClr val="A4A3A4"/>
          </p15:clr>
        </p15:guide>
        <p15:guide id="11" pos="5471" userDrawn="1">
          <p15:clr>
            <a:srgbClr val="A4A3A4"/>
          </p15:clr>
        </p15:guide>
        <p15:guide id="12" pos="4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2D"/>
    <a:srgbClr val="EDEDEB"/>
    <a:srgbClr val="DBD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394" autoAdjust="0"/>
    <p:restoredTop sz="94683"/>
  </p:normalViewPr>
  <p:slideViewPr>
    <p:cSldViewPr snapToGrid="0" snapToObjects="1">
      <p:cViewPr>
        <p:scale>
          <a:sx n="79" d="100"/>
          <a:sy n="79" d="100"/>
        </p:scale>
        <p:origin x="940" y="68"/>
      </p:cViewPr>
      <p:guideLst>
        <p:guide orient="horz" pos="4016"/>
        <p:guide orient="horz" pos="2160"/>
        <p:guide orient="horz" pos="160"/>
        <p:guide orient="horz" pos="1008"/>
        <p:guide pos="432"/>
        <p:guide pos="5479"/>
        <p:guide pos="2879"/>
        <p:guide orient="horz" pos="565"/>
        <p:guide pos="4781"/>
        <p:guide pos="5471"/>
        <p:guide pos="4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2E0F2-B694-C44C-A396-27B6C59A926F}" type="datetimeFigureOut">
              <a:rPr lang="en-US" smtClean="0"/>
              <a:t>2018-09-06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44A-B88D-2946-8FFA-91DB132F0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80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25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89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24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62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0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7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75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6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36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9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23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3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51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9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44A-B88D-2946-8FFA-91DB132F0E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1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2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64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37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CC306-BF7D-40F8-BE45-0FA67F0A233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5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 –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5610496"/>
            <a:chOff x="0" y="0"/>
            <a:chExt cx="9144000" cy="5610496"/>
          </a:xfrm>
          <a:solidFill>
            <a:schemeClr val="bg1"/>
          </a:solidFill>
        </p:grpSpPr>
        <p:sp>
          <p:nvSpPr>
            <p:cNvPr id="11" name="Rectangle 25"/>
            <p:cNvSpPr>
              <a:spLocks noChangeAspect="1"/>
            </p:cNvSpPr>
            <p:nvPr/>
          </p:nvSpPr>
          <p:spPr>
            <a:xfrm rot="10800000">
              <a:off x="673068" y="5290456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53006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39914"/>
            <a:ext cx="5943600" cy="2479879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30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Presentation Title Here</a:t>
            </a:r>
          </a:p>
        </p:txBody>
      </p:sp>
      <p:sp>
        <p:nvSpPr>
          <p:cNvPr id="20" name="Text Placeholder 10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685800" y="4525135"/>
            <a:ext cx="5943600" cy="679451"/>
          </a:xfrm>
        </p:spPr>
        <p:txBody>
          <a:bodyPr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subheading here if needed</a:t>
            </a:r>
          </a:p>
        </p:txBody>
      </p:sp>
      <p:sp>
        <p:nvSpPr>
          <p:cNvPr id="21" name="Text Placeholder 18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4570414" y="621792"/>
            <a:ext cx="4116387" cy="748912"/>
          </a:xfrm>
        </p:spPr>
        <p:txBody>
          <a:bodyPr>
            <a:normAutofit/>
          </a:bodyPr>
          <a:lstStyle>
            <a:lvl1pPr algn="r">
              <a:lnSpc>
                <a:spcPct val="125000"/>
              </a:lnSpc>
              <a:spcBef>
                <a:spcPts val="0"/>
              </a:spcBef>
              <a:defRPr sz="14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Division Name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685800" y="5833537"/>
            <a:ext cx="5943600" cy="768096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presentation subtitle or date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5" y="453233"/>
            <a:ext cx="22761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24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57800" y="0"/>
            <a:ext cx="3886200" cy="3452178"/>
          </a:xfrm>
          <a:custGeom>
            <a:avLst/>
            <a:gdLst/>
            <a:ahLst/>
            <a:cxnLst/>
            <a:rect l="l" t="t" r="r" b="b"/>
            <a:pathLst>
              <a:path w="3886200" h="3452178">
                <a:moveTo>
                  <a:pt x="0" y="0"/>
                </a:moveTo>
                <a:lnTo>
                  <a:pt x="3886200" y="0"/>
                </a:lnTo>
                <a:lnTo>
                  <a:pt x="3886200" y="3132138"/>
                </a:lnTo>
                <a:lnTo>
                  <a:pt x="769440" y="3132138"/>
                </a:lnTo>
                <a:lnTo>
                  <a:pt x="630675" y="3418823"/>
                </a:lnTo>
                <a:cubicBezTo>
                  <a:pt x="608170" y="3464523"/>
                  <a:pt x="579488" y="3462053"/>
                  <a:pt x="559454" y="3418823"/>
                </a:cubicBezTo>
                <a:lnTo>
                  <a:pt x="420688" y="3132138"/>
                </a:lnTo>
                <a:lnTo>
                  <a:pt x="0" y="3132138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0" y="0"/>
            <a:ext cx="5257800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78490" y="3601209"/>
            <a:ext cx="3008313" cy="8331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1600" b="1" i="0" cap="none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subhead or caption for image above.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678490" y="4528303"/>
            <a:ext cx="3008313" cy="1758219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your paragraph here.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2" y="846705"/>
            <a:ext cx="3884612" cy="172271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000" b="1" i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Click to edit headline here.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2707221"/>
            <a:ext cx="3884613" cy="3529543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your paragraph here.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069849" y="6364224"/>
            <a:ext cx="4113524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0" y="0"/>
            <a:ext cx="5257800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2" y="846705"/>
            <a:ext cx="3884612" cy="1722715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000" b="1" i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Click to edit headline here.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2707221"/>
            <a:ext cx="3884613" cy="3529543"/>
          </a:xfrm>
        </p:spPr>
        <p:txBody>
          <a:bodyPr>
            <a:normAutofit/>
          </a:bodyPr>
          <a:lstStyle>
            <a:lvl1pPr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your paragraph here.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069849" y="6364224"/>
            <a:ext cx="4113524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5254627" y="0"/>
            <a:ext cx="3889375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08327"/>
          </a:xfrm>
          <a:custGeom>
            <a:avLst/>
            <a:gdLst/>
            <a:ahLst/>
            <a:cxnLst/>
            <a:rect l="l" t="t" r="r" b="b"/>
            <a:pathLst>
              <a:path w="9144000" h="5608327">
                <a:moveTo>
                  <a:pt x="0" y="0"/>
                </a:moveTo>
                <a:lnTo>
                  <a:pt x="9144000" y="0"/>
                </a:lnTo>
                <a:lnTo>
                  <a:pt x="9144000" y="5300663"/>
                </a:lnTo>
                <a:lnTo>
                  <a:pt x="1015832" y="5300663"/>
                </a:lnTo>
                <a:lnTo>
                  <a:pt x="883056" y="5574972"/>
                </a:lnTo>
                <a:cubicBezTo>
                  <a:pt x="860550" y="5620672"/>
                  <a:pt x="831868" y="5618202"/>
                  <a:pt x="811834" y="5574972"/>
                </a:cubicBezTo>
                <a:lnTo>
                  <a:pt x="679058" y="5300663"/>
                </a:lnTo>
                <a:lnTo>
                  <a:pt x="0" y="5300663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5752799"/>
            <a:ext cx="6904039" cy="545544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2000" b="1" i="0" cap="none" baseline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subhead or caption for image above.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1069848" y="6364224"/>
            <a:ext cx="617220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4"/>
            <a:ext cx="1280160" cy="3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spect="1"/>
          </p:cNvSpPr>
          <p:nvPr/>
        </p:nvSpPr>
        <p:spPr>
          <a:xfrm>
            <a:off x="0" y="0"/>
            <a:ext cx="9144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588183"/>
            <a:ext cx="6400800" cy="925848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20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subhead or caption for image above.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1624073"/>
            <a:ext cx="9144000" cy="5242134"/>
          </a:xfrm>
          <a:custGeom>
            <a:avLst/>
            <a:gdLst/>
            <a:ahLst/>
            <a:cxnLst/>
            <a:rect l="l" t="t" r="r" b="b"/>
            <a:pathLst>
              <a:path w="9144000" h="5242134">
                <a:moveTo>
                  <a:pt x="0" y="0"/>
                </a:moveTo>
                <a:lnTo>
                  <a:pt x="674640" y="0"/>
                </a:lnTo>
                <a:lnTo>
                  <a:pt x="811834" y="283436"/>
                </a:lnTo>
                <a:cubicBezTo>
                  <a:pt x="831868" y="326667"/>
                  <a:pt x="860550" y="329137"/>
                  <a:pt x="883056" y="283436"/>
                </a:cubicBezTo>
                <a:lnTo>
                  <a:pt x="1020250" y="0"/>
                </a:lnTo>
                <a:lnTo>
                  <a:pt x="9144000" y="0"/>
                </a:lnTo>
                <a:lnTo>
                  <a:pt x="9144000" y="5242134"/>
                </a:lnTo>
                <a:lnTo>
                  <a:pt x="0" y="5242134"/>
                </a:lnTo>
                <a:close/>
              </a:path>
            </a:pathLst>
          </a:cu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069848" y="6364224"/>
            <a:ext cx="6172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593899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596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5610496"/>
            <a:chOff x="0" y="0"/>
            <a:chExt cx="9144000" cy="5610496"/>
          </a:xfrm>
          <a:solidFill>
            <a:schemeClr val="bg1"/>
          </a:solidFill>
        </p:grpSpPr>
        <p:sp>
          <p:nvSpPr>
            <p:cNvPr id="10" name="Rectangle 25"/>
            <p:cNvSpPr>
              <a:spLocks noChangeAspect="1"/>
            </p:cNvSpPr>
            <p:nvPr/>
          </p:nvSpPr>
          <p:spPr>
            <a:xfrm rot="10800000">
              <a:off x="673068" y="5290456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9144000" cy="53006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5801" y="1369844"/>
            <a:ext cx="211756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000" b="1" i="0" dirty="0">
                <a:solidFill>
                  <a:schemeClr val="accent1"/>
                </a:solidFill>
                <a:latin typeface="+mn-lt"/>
                <a:ea typeface="Times New Roman" charset="0"/>
                <a:cs typeface="Times New Roman" charset="0"/>
              </a:rPr>
              <a:t>Questions?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5" y="5943600"/>
            <a:ext cx="2276174" cy="5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63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Gra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610496"/>
            <a:chOff x="0" y="0"/>
            <a:chExt cx="9144000" cy="5610496"/>
          </a:xfrm>
          <a:solidFill>
            <a:schemeClr val="bg1"/>
          </a:solidFill>
        </p:grpSpPr>
        <p:sp>
          <p:nvSpPr>
            <p:cNvPr id="10" name="Rectangle 25"/>
            <p:cNvSpPr>
              <a:spLocks noChangeAspect="1"/>
            </p:cNvSpPr>
            <p:nvPr/>
          </p:nvSpPr>
          <p:spPr>
            <a:xfrm rot="10800000">
              <a:off x="673068" y="5290456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9144000" cy="53006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5801" y="1369844"/>
            <a:ext cx="178253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3000" b="1" i="0" dirty="0">
                <a:solidFill>
                  <a:schemeClr val="tx2"/>
                </a:solidFill>
                <a:latin typeface="+mj-lt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5" y="5943600"/>
            <a:ext cx="2276174" cy="5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1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 userDrawn="1"/>
        </p:nvSpPr>
        <p:spPr>
          <a:xfrm>
            <a:off x="457200" y="411480"/>
            <a:ext cx="8229600" cy="5943600"/>
          </a:xfrm>
          <a:prstGeom prst="rect">
            <a:avLst/>
          </a:prstGeom>
          <a:ln w="19050">
            <a:solidFill>
              <a:srgbClr val="580F8B"/>
            </a:solidFill>
          </a:ln>
        </p:spPr>
        <p:txBody>
          <a:bodyPr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/>
            <a:endParaRPr lang="en-US" sz="24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en-US" sz="24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en-US" sz="24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en-US" sz="24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en-US" sz="24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en-US" sz="24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en-US" sz="1200" dirty="0">
              <a:solidFill>
                <a:srgbClr val="580F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27" name="Picture 26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389918"/>
            <a:ext cx="1345721" cy="468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63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" y="777240"/>
            <a:ext cx="8229600" cy="5577840"/>
          </a:xfrm>
          <a:prstGeom prst="rect">
            <a:avLst/>
          </a:prstGeom>
          <a:ln w="19050">
            <a:solidFill>
              <a:srgbClr val="580F8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81291" y="0"/>
            <a:ext cx="46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46A35C1-A7AA-4B0B-B54F-6AD71EF4E57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entury Gothic" pitchFamily="34" charset="0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1" y="6389918"/>
            <a:ext cx="1345721" cy="46808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 userDrawn="1"/>
        </p:nvSpPr>
        <p:spPr>
          <a:xfrm>
            <a:off x="8492494" y="6571207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46A35C1-A7AA-4B0B-B54F-6AD71EF4E57F}" type="slidenum">
              <a:rPr lang="en-US" sz="1200">
                <a:solidFill>
                  <a:schemeClr val="tx1"/>
                </a:solidFill>
                <a:latin typeface="Century Gothic" pitchFamily="34" charset="0"/>
              </a:rPr>
              <a:pPr algn="r"/>
              <a:t>‹#›</a:t>
            </a:fld>
            <a:endParaRPr lang="en-US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02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" y="777240"/>
            <a:ext cx="8229600" cy="5577840"/>
          </a:xfrm>
          <a:prstGeom prst="rect">
            <a:avLst/>
          </a:prstGeom>
          <a:ln w="19050">
            <a:solidFill>
              <a:srgbClr val="580F8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  <a:p>
            <a:pPr marL="231775" indent="-231775" algn="just">
              <a:lnSpc>
                <a:spcPct val="125000"/>
              </a:lnSpc>
              <a:buFont typeface="Arial" pitchFamily="34" charset="0"/>
              <a:buChar char="●"/>
              <a:defRPr/>
            </a:pPr>
            <a:endParaRPr lang="en-US" sz="17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81291" y="0"/>
            <a:ext cx="46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46A35C1-A7AA-4B0B-B54F-6AD71EF4E57F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entury Gothic" pitchFamily="34" charset="0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1" y="6389918"/>
            <a:ext cx="1345721" cy="468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644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389918"/>
            <a:ext cx="1345721" cy="4680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8492494" y="6571207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46A35C1-A7AA-4B0B-B54F-6AD71EF4E57F}" type="slidenum">
              <a:rPr lang="en-US" sz="1200">
                <a:solidFill>
                  <a:schemeClr val="tx1"/>
                </a:solidFill>
                <a:latin typeface="Century Gothic" pitchFamily="34" charset="0"/>
              </a:rPr>
              <a:pPr algn="r"/>
              <a:t>‹#›</a:t>
            </a:fld>
            <a:endParaRPr lang="en-US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7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 – Gra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5610496"/>
            <a:chOff x="0" y="0"/>
            <a:chExt cx="9144000" cy="5610496"/>
          </a:xfrm>
          <a:solidFill>
            <a:schemeClr val="bg1"/>
          </a:solidFill>
        </p:grpSpPr>
        <p:sp>
          <p:nvSpPr>
            <p:cNvPr id="11" name="Rectangle 25"/>
            <p:cNvSpPr>
              <a:spLocks noChangeAspect="1"/>
            </p:cNvSpPr>
            <p:nvPr/>
          </p:nvSpPr>
          <p:spPr>
            <a:xfrm rot="10800000">
              <a:off x="673068" y="5290456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53006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39914"/>
            <a:ext cx="5943600" cy="2479879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3000" b="1" i="0" cap="none" baseline="0">
                <a:solidFill>
                  <a:schemeClr val="tx2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Presentation Title Here</a:t>
            </a:r>
          </a:p>
        </p:txBody>
      </p:sp>
      <p:sp>
        <p:nvSpPr>
          <p:cNvPr id="20" name="Text Placeholder 10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685800" y="4525135"/>
            <a:ext cx="5943600" cy="679451"/>
          </a:xfrm>
        </p:spPr>
        <p:txBody>
          <a:bodyPr>
            <a:norm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 i="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subheading here if needed</a:t>
            </a:r>
          </a:p>
        </p:txBody>
      </p:sp>
      <p:sp>
        <p:nvSpPr>
          <p:cNvPr id="21" name="Text Placeholder 18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4570414" y="621792"/>
            <a:ext cx="4116387" cy="748912"/>
          </a:xfrm>
        </p:spPr>
        <p:txBody>
          <a:bodyPr>
            <a:normAutofit/>
          </a:bodyPr>
          <a:lstStyle>
            <a:lvl1pPr algn="r">
              <a:lnSpc>
                <a:spcPct val="125000"/>
              </a:lnSpc>
              <a:spcBef>
                <a:spcPts val="0"/>
              </a:spcBef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Division Name</a:t>
            </a:r>
          </a:p>
        </p:txBody>
      </p:sp>
      <p:sp>
        <p:nvSpPr>
          <p:cNvPr id="3" name="Subtitle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685800" y="5833537"/>
            <a:ext cx="5943600" cy="768096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presentation subtitle or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5" y="453233"/>
            <a:ext cx="22761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62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389918"/>
            <a:ext cx="1345721" cy="468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9607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355080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389918"/>
            <a:ext cx="1345721" cy="4680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8492494" y="6571207"/>
            <a:ext cx="64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46A35C1-A7AA-4B0B-B54F-6AD71EF4E57F}" type="slidenum">
              <a:rPr lang="en-US" sz="1200">
                <a:solidFill>
                  <a:schemeClr val="tx1"/>
                </a:solidFill>
                <a:latin typeface="Century Gothic" pitchFamily="34" charset="0"/>
              </a:rPr>
              <a:pPr algn="r"/>
              <a:t>‹#›</a:t>
            </a:fld>
            <a:endParaRPr lang="en-US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53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355080"/>
          </a:xfrm>
          <a:prstGeom prst="rect">
            <a:avLst/>
          </a:prstGeom>
          <a:solidFill>
            <a:srgbClr val="580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389918"/>
            <a:ext cx="1345721" cy="468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432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1D75B4"/>
              </a:buClr>
              <a:defRPr/>
            </a:lvl1pPr>
            <a:lvl2pPr>
              <a:buClr>
                <a:srgbClr val="00B0F0"/>
              </a:buClr>
              <a:defRPr/>
            </a:lvl2pPr>
            <a:lvl3pPr>
              <a:buClr>
                <a:srgbClr val="00B0F0"/>
              </a:buClr>
              <a:defRPr/>
            </a:lvl3pPr>
            <a:lvl4pPr>
              <a:buClr>
                <a:srgbClr val="00B0F0"/>
              </a:buClr>
              <a:defRPr/>
            </a:lvl4pPr>
            <a:lvl5pPr>
              <a:buClr>
                <a:srgbClr val="00B0F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233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0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9144000" cy="1911542"/>
            <a:chOff x="0" y="0"/>
            <a:chExt cx="9144000" cy="1911542"/>
          </a:xfrm>
        </p:grpSpPr>
        <p:sp>
          <p:nvSpPr>
            <p:cNvPr id="9" name="Rectangle 25"/>
            <p:cNvSpPr>
              <a:spLocks noChangeAspect="1"/>
            </p:cNvSpPr>
            <p:nvPr/>
          </p:nvSpPr>
          <p:spPr>
            <a:xfrm rot="10800000">
              <a:off x="673068" y="1591502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9144000" cy="15951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78355"/>
            <a:ext cx="5943600" cy="2493165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30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5311621"/>
            <a:ext cx="5943600" cy="1063779"/>
          </a:xfrm>
        </p:spPr>
        <p:txBody>
          <a:bodyPr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400" baseline="0">
                <a:solidFill>
                  <a:schemeClr val="accent1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presentation subtitle or date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70414" y="621792"/>
            <a:ext cx="4116387" cy="7489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40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Division Name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5" y="453233"/>
            <a:ext cx="2276174" cy="5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1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 –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1911542"/>
            <a:chOff x="0" y="0"/>
            <a:chExt cx="9144000" cy="1911542"/>
          </a:xfrm>
          <a:solidFill>
            <a:schemeClr val="accent6"/>
          </a:solidFill>
        </p:grpSpPr>
        <p:sp>
          <p:nvSpPr>
            <p:cNvPr id="9" name="Rectangle 25"/>
            <p:cNvSpPr>
              <a:spLocks noChangeAspect="1"/>
            </p:cNvSpPr>
            <p:nvPr/>
          </p:nvSpPr>
          <p:spPr>
            <a:xfrm rot="10800000">
              <a:off x="673068" y="1591502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grpFill/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9144000" cy="159512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78355"/>
            <a:ext cx="5943600" cy="2493165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 sz="3000" b="1" i="0" cap="none" baseline="0">
                <a:solidFill>
                  <a:schemeClr val="tx2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5311621"/>
            <a:ext cx="5943600" cy="1063779"/>
          </a:xfrm>
        </p:spPr>
        <p:txBody>
          <a:bodyPr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400" baseline="0">
                <a:solidFill>
                  <a:schemeClr val="tx2"/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presentation subtitle or date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70414" y="621792"/>
            <a:ext cx="4116387" cy="748912"/>
          </a:xfrm>
        </p:spPr>
        <p:txBody>
          <a:bodyPr>
            <a:normAutofit/>
          </a:bodyPr>
          <a:lstStyle>
            <a:lvl1pPr algn="r">
              <a:spcBef>
                <a:spcPts val="0"/>
              </a:spcBef>
              <a:defRPr sz="140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Division 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025" y="453233"/>
            <a:ext cx="2276174" cy="5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8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63970"/>
            <a:ext cx="6904039" cy="106965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0" y="0"/>
            <a:ext cx="9144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4"/>
          </p:nvPr>
        </p:nvSpPr>
        <p:spPr>
          <a:xfrm>
            <a:off x="685802" y="1587917"/>
            <a:ext cx="6904039" cy="468708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069848" y="6364224"/>
            <a:ext cx="6172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0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1300339"/>
            <a:chOff x="0" y="0"/>
            <a:chExt cx="9144000" cy="1300339"/>
          </a:xfrm>
        </p:grpSpPr>
        <p:sp>
          <p:nvSpPr>
            <p:cNvPr id="11" name="Rectangle 25"/>
            <p:cNvSpPr>
              <a:spLocks noChangeAspect="1"/>
            </p:cNvSpPr>
            <p:nvPr/>
          </p:nvSpPr>
          <p:spPr>
            <a:xfrm rot="10800000">
              <a:off x="673068" y="980299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9866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446104"/>
            <a:ext cx="6904037" cy="107289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685802" y="2595033"/>
            <a:ext cx="6904039" cy="3657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069848" y="6364224"/>
            <a:ext cx="6172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0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3963663"/>
            <a:chOff x="0" y="0"/>
            <a:chExt cx="9144000" cy="3963663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36503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25"/>
            <p:cNvSpPr>
              <a:spLocks noChangeAspect="1"/>
            </p:cNvSpPr>
            <p:nvPr/>
          </p:nvSpPr>
          <p:spPr>
            <a:xfrm rot="10800000">
              <a:off x="673068" y="3643623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3" y="609600"/>
            <a:ext cx="6904037" cy="2562829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 b="1" i="0" cap="none" baseline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here to write your long headline, quote, or introduction sentence in this space. 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85802" y="4083051"/>
            <a:ext cx="6904039" cy="21590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069848" y="6364224"/>
            <a:ext cx="6172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6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0" y="0"/>
            <a:ext cx="9144000" cy="2438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502907"/>
            <a:ext cx="8001000" cy="10436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85800" y="1706377"/>
            <a:ext cx="3811589" cy="52045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73716" y="1706377"/>
            <a:ext cx="3813087" cy="52045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4D4C47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quarter" idx="16"/>
          </p:nvPr>
        </p:nvSpPr>
        <p:spPr>
          <a:xfrm>
            <a:off x="685801" y="2341033"/>
            <a:ext cx="3811588" cy="375285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7"/>
          </p:nvPr>
        </p:nvSpPr>
        <p:spPr>
          <a:xfrm>
            <a:off x="4861947" y="2341033"/>
            <a:ext cx="3811588" cy="375285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>
          <a:xfrm>
            <a:off x="1069848" y="6364224"/>
            <a:ext cx="6172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4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422907"/>
            <a:ext cx="8001000" cy="104364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 b="1" i="0" cap="none" baseline="0">
                <a:solidFill>
                  <a:schemeClr val="accent1"/>
                </a:solidFill>
                <a:latin typeface="+mj-lt"/>
                <a:ea typeface="Times New Roman" charset="0"/>
                <a:cs typeface="Times New Roman" charset="0"/>
              </a:defRPr>
            </a:lvl1pPr>
          </a:lstStyle>
          <a:p>
            <a:r>
              <a:rPr lang="en-US" dirty="0"/>
              <a:t>Click to edit headline for your slide here.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85800" y="2626377"/>
            <a:ext cx="3811589" cy="52045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 i="0">
                <a:solidFill>
                  <a:srgbClr val="4D4C47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73716" y="2626377"/>
            <a:ext cx="3813087" cy="52045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rgbClr val="4D4C47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styles.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16"/>
          </p:nvPr>
        </p:nvSpPr>
        <p:spPr>
          <a:xfrm>
            <a:off x="685801" y="3259669"/>
            <a:ext cx="3811588" cy="295275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7"/>
          </p:nvPr>
        </p:nvSpPr>
        <p:spPr>
          <a:xfrm>
            <a:off x="4873715" y="3259669"/>
            <a:ext cx="3811588" cy="2952751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1069848" y="6364224"/>
            <a:ext cx="6172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9144000" cy="1300339"/>
            <a:chOff x="0" y="0"/>
            <a:chExt cx="9144000" cy="1300339"/>
          </a:xfrm>
        </p:grpSpPr>
        <p:sp>
          <p:nvSpPr>
            <p:cNvPr id="16" name="Rectangle 25"/>
            <p:cNvSpPr>
              <a:spLocks noChangeAspect="1"/>
            </p:cNvSpPr>
            <p:nvPr/>
          </p:nvSpPr>
          <p:spPr>
            <a:xfrm rot="10800000">
              <a:off x="673068" y="980299"/>
              <a:ext cx="348754" cy="320040"/>
            </a:xfrm>
            <a:custGeom>
              <a:avLst/>
              <a:gdLst>
                <a:gd name="connsiteX0" fmla="*/ 8217120 w 9144000"/>
                <a:gd name="connsiteY0" fmla="*/ 1044068 h 4127247"/>
                <a:gd name="connsiteX1" fmla="*/ 0 w 9144000"/>
                <a:gd name="connsiteY1" fmla="*/ 4127247 h 4127247"/>
                <a:gd name="connsiteX2" fmla="*/ 0 w 9144000"/>
                <a:gd name="connsiteY2" fmla="*/ 232338 h 4127247"/>
                <a:gd name="connsiteX3" fmla="*/ 8022453 w 9144000"/>
                <a:gd name="connsiteY3" fmla="*/ 232338 h 4127247"/>
                <a:gd name="connsiteX4" fmla="*/ 8123192 w 9144000"/>
                <a:gd name="connsiteY4" fmla="*/ 24215 h 4127247"/>
                <a:gd name="connsiteX5" fmla="*/ 8174896 w 9144000"/>
                <a:gd name="connsiteY5" fmla="*/ 24215 h 4127247"/>
                <a:gd name="connsiteX6" fmla="*/ 8275635 w 9144000"/>
                <a:gd name="connsiteY6" fmla="*/ 232338 h 4127247"/>
                <a:gd name="connsiteX7" fmla="*/ 9144000 w 9144000"/>
                <a:gd name="connsiteY7" fmla="*/ 232338 h 4127247"/>
                <a:gd name="connsiteX8" fmla="*/ 8217120 w 9144000"/>
                <a:gd name="connsiteY8" fmla="*/ 1044068 h 4127247"/>
                <a:gd name="connsiteX0" fmla="*/ 8217120 w 9144000"/>
                <a:gd name="connsiteY0" fmla="*/ 1044068 h 1057217"/>
                <a:gd name="connsiteX1" fmla="*/ 7677987 w 9144000"/>
                <a:gd name="connsiteY1" fmla="*/ 1057217 h 1057217"/>
                <a:gd name="connsiteX2" fmla="*/ 0 w 9144000"/>
                <a:gd name="connsiteY2" fmla="*/ 232338 h 1057217"/>
                <a:gd name="connsiteX3" fmla="*/ 8022453 w 9144000"/>
                <a:gd name="connsiteY3" fmla="*/ 232338 h 1057217"/>
                <a:gd name="connsiteX4" fmla="*/ 8123192 w 9144000"/>
                <a:gd name="connsiteY4" fmla="*/ 24215 h 1057217"/>
                <a:gd name="connsiteX5" fmla="*/ 8174896 w 9144000"/>
                <a:gd name="connsiteY5" fmla="*/ 24215 h 1057217"/>
                <a:gd name="connsiteX6" fmla="*/ 8275635 w 9144000"/>
                <a:gd name="connsiteY6" fmla="*/ 232338 h 1057217"/>
                <a:gd name="connsiteX7" fmla="*/ 9144000 w 9144000"/>
                <a:gd name="connsiteY7" fmla="*/ 232338 h 1057217"/>
                <a:gd name="connsiteX8" fmla="*/ 8217120 w 9144000"/>
                <a:gd name="connsiteY8" fmla="*/ 1044068 h 1057217"/>
                <a:gd name="connsiteX0" fmla="*/ 650885 w 1577765"/>
                <a:gd name="connsiteY0" fmla="*/ 1044068 h 1057217"/>
                <a:gd name="connsiteX1" fmla="*/ 111752 w 1577765"/>
                <a:gd name="connsiteY1" fmla="*/ 1057217 h 1057217"/>
                <a:gd name="connsiteX2" fmla="*/ 0 w 1577765"/>
                <a:gd name="connsiteY2" fmla="*/ 357243 h 1057217"/>
                <a:gd name="connsiteX3" fmla="*/ 456218 w 1577765"/>
                <a:gd name="connsiteY3" fmla="*/ 232338 h 1057217"/>
                <a:gd name="connsiteX4" fmla="*/ 556957 w 1577765"/>
                <a:gd name="connsiteY4" fmla="*/ 24215 h 1057217"/>
                <a:gd name="connsiteX5" fmla="*/ 608661 w 1577765"/>
                <a:gd name="connsiteY5" fmla="*/ 24215 h 1057217"/>
                <a:gd name="connsiteX6" fmla="*/ 709400 w 1577765"/>
                <a:gd name="connsiteY6" fmla="*/ 232338 h 1057217"/>
                <a:gd name="connsiteX7" fmla="*/ 1577765 w 1577765"/>
                <a:gd name="connsiteY7" fmla="*/ 232338 h 1057217"/>
                <a:gd name="connsiteX8" fmla="*/ 650885 w 1577765"/>
                <a:gd name="connsiteY8" fmla="*/ 1044068 h 1057217"/>
                <a:gd name="connsiteX0" fmla="*/ 650885 w 986140"/>
                <a:gd name="connsiteY0" fmla="*/ 1044068 h 1057217"/>
                <a:gd name="connsiteX1" fmla="*/ 111752 w 986140"/>
                <a:gd name="connsiteY1" fmla="*/ 1057217 h 1057217"/>
                <a:gd name="connsiteX2" fmla="*/ 0 w 986140"/>
                <a:gd name="connsiteY2" fmla="*/ 357243 h 1057217"/>
                <a:gd name="connsiteX3" fmla="*/ 456218 w 986140"/>
                <a:gd name="connsiteY3" fmla="*/ 232338 h 1057217"/>
                <a:gd name="connsiteX4" fmla="*/ 556957 w 986140"/>
                <a:gd name="connsiteY4" fmla="*/ 24215 h 1057217"/>
                <a:gd name="connsiteX5" fmla="*/ 608661 w 986140"/>
                <a:gd name="connsiteY5" fmla="*/ 24215 h 1057217"/>
                <a:gd name="connsiteX6" fmla="*/ 709400 w 986140"/>
                <a:gd name="connsiteY6" fmla="*/ 232338 h 1057217"/>
                <a:gd name="connsiteX7" fmla="*/ 986140 w 986140"/>
                <a:gd name="connsiteY7" fmla="*/ 436131 h 1057217"/>
                <a:gd name="connsiteX8" fmla="*/ 650885 w 986140"/>
                <a:gd name="connsiteY8" fmla="*/ 1044068 h 1057217"/>
                <a:gd name="connsiteX0" fmla="*/ 986140 w 986140"/>
                <a:gd name="connsiteY0" fmla="*/ 436131 h 1057473"/>
                <a:gd name="connsiteX1" fmla="*/ 111752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1057473"/>
                <a:gd name="connsiteX1" fmla="*/ 108580 w 986140"/>
                <a:gd name="connsiteY1" fmla="*/ 1057217 h 1057473"/>
                <a:gd name="connsiteX2" fmla="*/ 0 w 986140"/>
                <a:gd name="connsiteY2" fmla="*/ 357243 h 1057473"/>
                <a:gd name="connsiteX3" fmla="*/ 456218 w 986140"/>
                <a:gd name="connsiteY3" fmla="*/ 232338 h 1057473"/>
                <a:gd name="connsiteX4" fmla="*/ 556957 w 986140"/>
                <a:gd name="connsiteY4" fmla="*/ 24215 h 1057473"/>
                <a:gd name="connsiteX5" fmla="*/ 608661 w 986140"/>
                <a:gd name="connsiteY5" fmla="*/ 24215 h 1057473"/>
                <a:gd name="connsiteX6" fmla="*/ 709400 w 986140"/>
                <a:gd name="connsiteY6" fmla="*/ 232338 h 1057473"/>
                <a:gd name="connsiteX7" fmla="*/ 986140 w 986140"/>
                <a:gd name="connsiteY7" fmla="*/ 436131 h 1057473"/>
                <a:gd name="connsiteX0" fmla="*/ 986140 w 986140"/>
                <a:gd name="connsiteY0" fmla="*/ 436131 h 440122"/>
                <a:gd name="connsiteX1" fmla="*/ 0 w 986140"/>
                <a:gd name="connsiteY1" fmla="*/ 357243 h 440122"/>
                <a:gd name="connsiteX2" fmla="*/ 456218 w 986140"/>
                <a:gd name="connsiteY2" fmla="*/ 232338 h 440122"/>
                <a:gd name="connsiteX3" fmla="*/ 556957 w 986140"/>
                <a:gd name="connsiteY3" fmla="*/ 24215 h 440122"/>
                <a:gd name="connsiteX4" fmla="*/ 608661 w 986140"/>
                <a:gd name="connsiteY4" fmla="*/ 24215 h 440122"/>
                <a:gd name="connsiteX5" fmla="*/ 709400 w 986140"/>
                <a:gd name="connsiteY5" fmla="*/ 232338 h 440122"/>
                <a:gd name="connsiteX6" fmla="*/ 986140 w 986140"/>
                <a:gd name="connsiteY6" fmla="*/ 436131 h 440122"/>
                <a:gd name="connsiteX0" fmla="*/ 529922 w 529922"/>
                <a:gd name="connsiteY0" fmla="*/ 436131 h 436131"/>
                <a:gd name="connsiteX1" fmla="*/ 0 w 529922"/>
                <a:gd name="connsiteY1" fmla="*/ 232338 h 436131"/>
                <a:gd name="connsiteX2" fmla="*/ 100739 w 529922"/>
                <a:gd name="connsiteY2" fmla="*/ 24215 h 436131"/>
                <a:gd name="connsiteX3" fmla="*/ 152443 w 529922"/>
                <a:gd name="connsiteY3" fmla="*/ 24215 h 436131"/>
                <a:gd name="connsiteX4" fmla="*/ 253182 w 529922"/>
                <a:gd name="connsiteY4" fmla="*/ 232338 h 436131"/>
                <a:gd name="connsiteX5" fmla="*/ 529922 w 529922"/>
                <a:gd name="connsiteY5" fmla="*/ 436131 h 436131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  <a:gd name="connsiteX0" fmla="*/ 253182 w 253182"/>
                <a:gd name="connsiteY0" fmla="*/ 232338 h 232338"/>
                <a:gd name="connsiteX1" fmla="*/ 0 w 253182"/>
                <a:gd name="connsiteY1" fmla="*/ 232338 h 232338"/>
                <a:gd name="connsiteX2" fmla="*/ 100739 w 253182"/>
                <a:gd name="connsiteY2" fmla="*/ 24215 h 232338"/>
                <a:gd name="connsiteX3" fmla="*/ 152443 w 253182"/>
                <a:gd name="connsiteY3" fmla="*/ 24215 h 232338"/>
                <a:gd name="connsiteX4" fmla="*/ 253182 w 253182"/>
                <a:gd name="connsiteY4" fmla="*/ 232338 h 2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82" h="232338">
                  <a:moveTo>
                    <a:pt x="253182" y="232338"/>
                  </a:moveTo>
                  <a:lnTo>
                    <a:pt x="0" y="232338"/>
                  </a:lnTo>
                  <a:lnTo>
                    <a:pt x="100739" y="24215"/>
                  </a:lnTo>
                  <a:cubicBezTo>
                    <a:pt x="117077" y="-8962"/>
                    <a:pt x="137899" y="-7169"/>
                    <a:pt x="152443" y="24215"/>
                  </a:cubicBezTo>
                  <a:lnTo>
                    <a:pt x="253182" y="232338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0"/>
              <a:ext cx="9144000" cy="9866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881" y="6421503"/>
            <a:ext cx="1280160" cy="3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9"/>
            <a:ext cx="80010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1"/>
            <a:ext cx="8001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69848" y="6364224"/>
            <a:ext cx="6519672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 i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" y="6364224"/>
            <a:ext cx="310896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E0E041CE-D44E-914D-B85F-4D1E253484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5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34" r:id="rId1"/>
    <p:sldLayoutId id="2147493535" r:id="rId2"/>
    <p:sldLayoutId id="2147493536" r:id="rId3"/>
    <p:sldLayoutId id="2147493537" r:id="rId4"/>
    <p:sldLayoutId id="2147493538" r:id="rId5"/>
    <p:sldLayoutId id="2147493539" r:id="rId6"/>
    <p:sldLayoutId id="2147493540" r:id="rId7"/>
    <p:sldLayoutId id="2147493541" r:id="rId8"/>
    <p:sldLayoutId id="2147493542" r:id="rId9"/>
    <p:sldLayoutId id="2147493543" r:id="rId10"/>
    <p:sldLayoutId id="2147493544" r:id="rId11"/>
    <p:sldLayoutId id="2147493545" r:id="rId12"/>
    <p:sldLayoutId id="2147493546" r:id="rId13"/>
    <p:sldLayoutId id="2147493547" r:id="rId14"/>
    <p:sldLayoutId id="2147493548" r:id="rId15"/>
  </p:sldLayoutIdLst>
  <p:hf hd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sz="3000" b="1" i="0" kern="1200" cap="none" baseline="0">
          <a:solidFill>
            <a:schemeClr val="tx2"/>
          </a:solidFill>
          <a:latin typeface="+mj-lt"/>
          <a:ea typeface="Times New Roman" charset="0"/>
          <a:cs typeface="Times New Roman" charset="0"/>
        </a:defRPr>
      </a:lvl1pPr>
    </p:titleStyle>
    <p:bodyStyle>
      <a:lvl1pPr marL="0" indent="0" algn="l" defTabSz="457189" rtl="0" eaLnBrk="1" latinLnBrk="0" hangingPunct="1">
        <a:lnSpc>
          <a:spcPct val="125000"/>
        </a:lnSpc>
        <a:spcBef>
          <a:spcPts val="1200"/>
        </a:spcBef>
        <a:buFontTx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502907" indent="-228594" algn="l" defTabSz="457189" rtl="0" eaLnBrk="1" latinLnBrk="0" hangingPunct="1">
        <a:lnSpc>
          <a:spcPct val="125000"/>
        </a:lnSpc>
        <a:spcBef>
          <a:spcPts val="1200"/>
        </a:spcBef>
        <a:buSzPct val="100000"/>
        <a:buFont typeface="Arial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777221" indent="-228594" algn="l" defTabSz="457189" rtl="0" eaLnBrk="1" latinLnBrk="0" hangingPunct="1">
        <a:lnSpc>
          <a:spcPct val="125000"/>
        </a:lnSpc>
        <a:spcBef>
          <a:spcPts val="1200"/>
        </a:spcBef>
        <a:buFont typeface="Lucida Grande"/>
        <a:buChar char="·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142971" indent="-228594" algn="l" defTabSz="457189" rtl="0" eaLnBrk="1" latinLnBrk="0" hangingPunct="1">
        <a:lnSpc>
          <a:spcPct val="125000"/>
        </a:lnSpc>
        <a:spcBef>
          <a:spcPts val="1200"/>
        </a:spcBef>
        <a:buFont typeface="Arial"/>
        <a:buChar char="–"/>
        <a:defRPr sz="1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371566" indent="-228594" algn="l" defTabSz="457189" rtl="0" eaLnBrk="1" latinLnBrk="0" hangingPunct="1">
        <a:lnSpc>
          <a:spcPct val="125000"/>
        </a:lnSpc>
        <a:spcBef>
          <a:spcPts val="1200"/>
        </a:spcBef>
        <a:buFont typeface="Arial"/>
        <a:buChar char="»"/>
        <a:defRPr sz="1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B7847-8A42-2344-9C97-3C58C023A1A8}" type="datetimeFigureOut">
              <a:rPr lang="en-US" smtClean="0"/>
              <a:pPr/>
              <a:t>2018-09-06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FE477-1C98-3642-800F-477AF93D32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8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50" r:id="rId1"/>
    <p:sldLayoutId id="2147493551" r:id="rId2"/>
    <p:sldLayoutId id="2147493554" r:id="rId3"/>
    <p:sldLayoutId id="2147493552" r:id="rId4"/>
    <p:sldLayoutId id="2147493555" r:id="rId5"/>
    <p:sldLayoutId id="2147493553" r:id="rId6"/>
    <p:sldLayoutId id="2147493556" r:id="rId7"/>
    <p:sldLayoutId id="2147493557" r:id="rId8"/>
    <p:sldLayoutId id="214749355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png"/><Relationship Id="rId11" Type="http://schemas.openxmlformats.org/officeDocument/2006/relationships/image" Target="../media/image70.png"/><Relationship Id="rId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image" Target="../media/image74.png"/><Relationship Id="rId9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image" Target="../media/image210.png"/><Relationship Id="rId4" Type="http://schemas.openxmlformats.org/officeDocument/2006/relationships/image" Target="../media/image132.png"/><Relationship Id="rId9" Type="http://schemas.openxmlformats.org/officeDocument/2006/relationships/image" Target="../media/image20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3" Type="http://schemas.openxmlformats.org/officeDocument/2006/relationships/image" Target="../media/image136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0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36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0.png"/><Relationship Id="rId7" Type="http://schemas.openxmlformats.org/officeDocument/2006/relationships/image" Target="../media/image46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Relationship Id="rId9" Type="http://schemas.openxmlformats.org/officeDocument/2006/relationships/image" Target="../media/image14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00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39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7.png"/><Relationship Id="rId11" Type="http://schemas.openxmlformats.org/officeDocument/2006/relationships/image" Target="../media/image380.png"/><Relationship Id="rId5" Type="http://schemas.openxmlformats.org/officeDocument/2006/relationships/image" Target="../media/image146.png"/><Relationship Id="rId10" Type="http://schemas.openxmlformats.org/officeDocument/2006/relationships/image" Target="../media/image370.png"/><Relationship Id="rId4" Type="http://schemas.openxmlformats.org/officeDocument/2006/relationships/image" Target="../media/image145.png"/><Relationship Id="rId9" Type="http://schemas.openxmlformats.org/officeDocument/2006/relationships/image" Target="../media/image36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60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690.png"/><Relationship Id="rId3" Type="http://schemas.openxmlformats.org/officeDocument/2006/relationships/image" Target="../media/image136.png"/><Relationship Id="rId7" Type="http://schemas.openxmlformats.org/officeDocument/2006/relationships/image" Target="../media/image620.png"/><Relationship Id="rId12" Type="http://schemas.openxmlformats.org/officeDocument/2006/relationships/image" Target="../media/image6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0.png"/><Relationship Id="rId11" Type="http://schemas.openxmlformats.org/officeDocument/2006/relationships/image" Target="../media/image152.png"/><Relationship Id="rId5" Type="http://schemas.openxmlformats.org/officeDocument/2006/relationships/image" Target="../media/image138.png"/><Relationship Id="rId10" Type="http://schemas.openxmlformats.org/officeDocument/2006/relationships/image" Target="../media/image151.png"/><Relationship Id="rId4" Type="http://schemas.openxmlformats.org/officeDocument/2006/relationships/image" Target="../media/image137.png"/><Relationship Id="rId9" Type="http://schemas.openxmlformats.org/officeDocument/2006/relationships/image" Target="../media/image640.png"/><Relationship Id="rId14" Type="http://schemas.openxmlformats.org/officeDocument/2006/relationships/image" Target="../media/image71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378355"/>
            <a:ext cx="7355793" cy="2493165"/>
          </a:xfrm>
        </p:spPr>
        <p:txBody>
          <a:bodyPr/>
          <a:lstStyle/>
          <a:p>
            <a:r>
              <a:rPr lang="en-US" dirty="0">
                <a:latin typeface="+mn-lt"/>
              </a:rPr>
              <a:t>Machine Learning – Course Overview</a:t>
            </a:r>
            <a:br>
              <a:rPr lang="en-US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endParaRPr lang="en-US" b="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http://fenyolab.org/ml2018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5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Course Overview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10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BFF86-5B43-436A-B5D5-F72019F0412B}"/>
              </a:ext>
            </a:extLst>
          </p:cNvPr>
          <p:cNvSpPr/>
          <p:nvPr/>
        </p:nvSpPr>
        <p:spPr>
          <a:xfrm>
            <a:off x="2489250" y="6400227"/>
            <a:ext cx="416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http://fenyolab.org/ml2018fall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6C420-DC1D-47A5-B165-CD94D204AF32}"/>
              </a:ext>
            </a:extLst>
          </p:cNvPr>
          <p:cNvSpPr/>
          <p:nvPr/>
        </p:nvSpPr>
        <p:spPr>
          <a:xfrm>
            <a:off x="89013" y="1065343"/>
            <a:ext cx="91197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September 6, 2018 Lecture 1 Course Overview (Fenyo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10, 2018 Lecture 2 Unsupervised Learning: Clustering (Liu)</a:t>
            </a:r>
          </a:p>
          <a:p>
            <a:r>
              <a:rPr lang="en-US" sz="1600" dirty="0"/>
              <a:t>September 13, 2018 Lecture 3 Unsupervised Learning: Dimension Reduction (Liu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17, 2018 Lecture 4 Student Project Plan Presentation</a:t>
            </a:r>
          </a:p>
          <a:p>
            <a:r>
              <a:rPr lang="en-US" sz="1600" dirty="0"/>
              <a:t>September 20, 2018 Lecture 5 Supervised Learning: Regression (</a:t>
            </a:r>
            <a:r>
              <a:rPr lang="en-US" sz="1600" dirty="0" err="1"/>
              <a:t>McKerrow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24, 2018 Lecture 6 Supervised Learning: Classification (Kannan)</a:t>
            </a:r>
          </a:p>
          <a:p>
            <a:r>
              <a:rPr lang="en-US" sz="1600" dirty="0"/>
              <a:t>October 1, 2018 Lecture 7 Supervised Learning: Performance Estimation &amp; Regularization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4, 2018 Lecture 8 Tree-Based Methods (Kannan)</a:t>
            </a:r>
          </a:p>
          <a:p>
            <a:r>
              <a:rPr lang="en-US" sz="1600" dirty="0"/>
              <a:t>October 8, 2018 Lecture 9 Support Vector Machines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11, 2018 Lecture 10 Student Project Exploratory Data Analysis Presentation </a:t>
            </a:r>
          </a:p>
          <a:p>
            <a:r>
              <a:rPr lang="en-US" sz="1600" dirty="0"/>
              <a:t>October 22 Lecture 11 Neural Networks (Fenyo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25, 2018 Lecture 12 Markov Models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29, 2018 Lecture 13 Feature selection (</a:t>
            </a:r>
            <a:r>
              <a:rPr lang="en-US" sz="1600" dirty="0" err="1"/>
              <a:t>Kasthuri</a:t>
            </a:r>
            <a:r>
              <a:rPr lang="en-US" sz="1600" dirty="0"/>
              <a:t> 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1, 2018 Lecture 14 Machine Learning Applied to Healthcare (</a:t>
            </a:r>
            <a:r>
              <a:rPr lang="en-US" sz="1600" dirty="0" err="1"/>
              <a:t>Razavian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8, 2018 Lecture 15 Machine Learning Applied to Omics Data (Ruggles) </a:t>
            </a:r>
          </a:p>
          <a:p>
            <a:r>
              <a:rPr lang="en-US" sz="1600" dirty="0"/>
              <a:t>November 12, 2018 Lecture 16 Machine Learning Applied to Text Data (</a:t>
            </a:r>
            <a:r>
              <a:rPr lang="en-US" sz="1600" dirty="0" err="1"/>
              <a:t>Aphinyanaphongs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26, 2018 Lecture 17 Student Project Presentation</a:t>
            </a:r>
          </a:p>
          <a:p>
            <a:r>
              <a:rPr lang="en-US" sz="1600" dirty="0"/>
              <a:t>November 29, 2018 Lecture 18 Student 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5459546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789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No Free Lunch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100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5727" y="6585082"/>
            <a:ext cx="4512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Wolpert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David (1996), Neural Computation, pp. 1341-1390.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291" t="13832" r="12917" b="904"/>
          <a:stretch/>
        </p:blipFill>
        <p:spPr>
          <a:xfrm>
            <a:off x="1837345" y="769119"/>
            <a:ext cx="5469309" cy="58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8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404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Can we trust the predictions of classifiers?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101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8930" y="6160916"/>
            <a:ext cx="76309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Ribeiro, Singh and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Guestrin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,"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Why Should I Trust You? Explaining the Predictions of Any Classifier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“, In: ACM SIGKDD International Conference on Knowledge Discovery and Data Mining (KDD), 2016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309" t="22004" r="11340" b="40241"/>
          <a:stretch/>
        </p:blipFill>
        <p:spPr>
          <a:xfrm>
            <a:off x="125297" y="829559"/>
            <a:ext cx="8903301" cy="2413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28" t="22921" r="53505" b="44455"/>
          <a:stretch/>
        </p:blipFill>
        <p:spPr>
          <a:xfrm>
            <a:off x="2309566" y="3468561"/>
            <a:ext cx="4550469" cy="234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195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Adversarial Fooling Examples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102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0036" y="813170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Original correctly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classified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8481" y="779482"/>
            <a:ext cx="131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Classified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 ostrich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4576" y="96981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Perturbation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47" r="54009" b="37052"/>
          <a:stretch/>
        </p:blipFill>
        <p:spPr>
          <a:xfrm>
            <a:off x="2225623" y="1459501"/>
            <a:ext cx="5161176" cy="5162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5915" y="6551572"/>
            <a:ext cx="7171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Szegedy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“Intriguing properties of neural networks”, https://arxiv.org/abs/1312.6199</a:t>
            </a:r>
          </a:p>
        </p:txBody>
      </p:sp>
    </p:spTree>
    <p:extLst>
      <p:ext uri="{BB962C8B-B14F-4D97-AF65-F5344CB8AC3E}">
        <p14:creationId xmlns:p14="http://schemas.microsoft.com/office/powerpoint/2010/main" val="30026160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Course Overview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103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BFF86-5B43-436A-B5D5-F72019F0412B}"/>
              </a:ext>
            </a:extLst>
          </p:cNvPr>
          <p:cNvSpPr/>
          <p:nvPr/>
        </p:nvSpPr>
        <p:spPr>
          <a:xfrm>
            <a:off x="2489250" y="6400227"/>
            <a:ext cx="416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http://fenyolab.org/ml2018fall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6C420-DC1D-47A5-B165-CD94D204AF32}"/>
              </a:ext>
            </a:extLst>
          </p:cNvPr>
          <p:cNvSpPr/>
          <p:nvPr/>
        </p:nvSpPr>
        <p:spPr>
          <a:xfrm>
            <a:off x="89013" y="1065343"/>
            <a:ext cx="91197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September 6, 2018 Lecture 1 Course Overview (Fenyo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10, 2018 Lecture 2 Unsupervised Learning: Clustering (Liu)</a:t>
            </a:r>
          </a:p>
          <a:p>
            <a:r>
              <a:rPr lang="en-US" sz="1600" dirty="0"/>
              <a:t>September 13, 2018 Lecture 3 Unsupervised Learning: Dimension Reduction (Liu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17, 2018 Lecture 4 Student Project Plan Presentation</a:t>
            </a:r>
          </a:p>
          <a:p>
            <a:r>
              <a:rPr lang="en-US" sz="1600" dirty="0"/>
              <a:t>September 20, 2018 Lecture 5 Supervised Learning: Regression (</a:t>
            </a:r>
            <a:r>
              <a:rPr lang="en-US" sz="1600" dirty="0" err="1"/>
              <a:t>McKerrow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24, 2018 Lecture 6 Supervised Learning: Classification (Kannan)</a:t>
            </a:r>
          </a:p>
          <a:p>
            <a:r>
              <a:rPr lang="en-US" sz="1600" dirty="0"/>
              <a:t>October 1, 2018 Lecture 7 Supervised Learning: Performance Estimation &amp; Regularization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4, 2018 Lecture 8 Tree-Based Methods (Kannan)</a:t>
            </a:r>
          </a:p>
          <a:p>
            <a:r>
              <a:rPr lang="en-US" sz="1600" dirty="0"/>
              <a:t>October 8, 2018 Lecture 9 Support Vector Machines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11, 2018 Lecture 10 Student Project Exploratory Data Analysis Presentation </a:t>
            </a:r>
          </a:p>
          <a:p>
            <a:r>
              <a:rPr lang="en-US" sz="1600" dirty="0"/>
              <a:t>October 22 Lecture 11 Neural Networks (Fenyo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25, 2018 Lecture 12 Markov Models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29, 2018 Lecture 13 Feature selection (</a:t>
            </a:r>
            <a:r>
              <a:rPr lang="en-US" sz="1600" dirty="0" err="1"/>
              <a:t>Kasthuri</a:t>
            </a:r>
            <a:r>
              <a:rPr lang="en-US" sz="1600" dirty="0"/>
              <a:t> 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1, 2018 Lecture 14 Machine Learning Applied to Healthcare (</a:t>
            </a:r>
            <a:r>
              <a:rPr lang="en-US" sz="1600" dirty="0" err="1"/>
              <a:t>Razavian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8, 2018 Lecture 15 Machine Learning Applied to Omics Data (Ruggles) </a:t>
            </a:r>
          </a:p>
          <a:p>
            <a:r>
              <a:rPr lang="en-US" sz="1600" dirty="0"/>
              <a:t>November 12, 2018 Lecture 16 Machine Learning Applied to Text Data (</a:t>
            </a:r>
            <a:r>
              <a:rPr lang="en-US" sz="1600" dirty="0" err="1"/>
              <a:t>Aphinyanaphongs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26, 2018 Lecture 17 Student Project Presentation</a:t>
            </a:r>
          </a:p>
          <a:p>
            <a:r>
              <a:rPr lang="en-US" sz="1600" dirty="0"/>
              <a:t>November 29, 2018 Lecture 18 Student 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64007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Course Overview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11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BFF86-5B43-436A-B5D5-F72019F0412B}"/>
              </a:ext>
            </a:extLst>
          </p:cNvPr>
          <p:cNvSpPr/>
          <p:nvPr/>
        </p:nvSpPr>
        <p:spPr>
          <a:xfrm>
            <a:off x="2489250" y="6400227"/>
            <a:ext cx="416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http://fenyolab.org/ml2018fall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6C420-DC1D-47A5-B165-CD94D204AF32}"/>
              </a:ext>
            </a:extLst>
          </p:cNvPr>
          <p:cNvSpPr/>
          <p:nvPr/>
        </p:nvSpPr>
        <p:spPr>
          <a:xfrm>
            <a:off x="89013" y="1065343"/>
            <a:ext cx="91197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September 6, 2018 Lecture 1 Course Overview (Fenyo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10, 2018 Lecture 2 Unsupervised Learning: Clustering (Liu)</a:t>
            </a:r>
          </a:p>
          <a:p>
            <a:r>
              <a:rPr lang="en-US" sz="1600" dirty="0"/>
              <a:t>September 13, 2018 Lecture 3 Unsupervised Learning: Dimension Reduction (Liu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September 17, 2018 Lecture 4 Student Project Plan Presentation</a:t>
            </a:r>
          </a:p>
          <a:p>
            <a:r>
              <a:rPr lang="en-US" sz="1600" dirty="0"/>
              <a:t>September 20, 2018 Lecture 5 Supervised Learning: Regression (</a:t>
            </a:r>
            <a:r>
              <a:rPr lang="en-US" sz="1600" dirty="0" err="1"/>
              <a:t>McKerrow</a:t>
            </a:r>
            <a:r>
              <a:rPr lang="en-US" sz="1600" dirty="0"/>
              <a:t>)</a:t>
            </a:r>
          </a:p>
          <a:p>
            <a:r>
              <a:rPr lang="en-US" sz="1600" dirty="0"/>
              <a:t>September 24, 2018 Lecture 6 Supervised Learning: Classification (Kannan)</a:t>
            </a:r>
          </a:p>
          <a:p>
            <a:r>
              <a:rPr lang="en-US" sz="1600" dirty="0"/>
              <a:t>October 1, 2018 Lecture 7 Supervised Learning: Performance Estimation &amp; Regularization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4, 2018 Lecture 8 Tree-Based Methods (Kannan)</a:t>
            </a:r>
          </a:p>
          <a:p>
            <a:r>
              <a:rPr lang="en-US" sz="1600" dirty="0"/>
              <a:t>October 8, 2018 Lecture 9 Support Vector Machines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October 11, 2018 Lecture 10 Student Project Exploratory Data Analysis Presentation </a:t>
            </a:r>
          </a:p>
          <a:p>
            <a:r>
              <a:rPr lang="en-US" sz="1600" dirty="0"/>
              <a:t>October 22 Lecture 11 Neural Networks (Fenyo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25, 2018 Lecture 12 Markov Models (Kannan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October 29, 2018 Lecture 13 Feature selection (</a:t>
            </a:r>
            <a:r>
              <a:rPr lang="en-US" sz="1600" dirty="0" err="1"/>
              <a:t>Kasthuri</a:t>
            </a:r>
            <a:r>
              <a:rPr lang="en-US" sz="1600" dirty="0"/>
              <a:t> Kannan &amp; </a:t>
            </a:r>
            <a:r>
              <a:rPr lang="en-US" sz="1600" dirty="0" err="1"/>
              <a:t>Yeaton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1, 2018 Lecture 14 Machine Learning Applied to Healthcare (</a:t>
            </a:r>
            <a:r>
              <a:rPr lang="en-US" sz="1600" dirty="0" err="1"/>
              <a:t>Razavian</a:t>
            </a:r>
            <a:r>
              <a:rPr lang="en-US" sz="1600" dirty="0"/>
              <a:t>)</a:t>
            </a:r>
          </a:p>
          <a:p>
            <a:r>
              <a:rPr lang="en-US" sz="1600" dirty="0"/>
              <a:t>November 8, 2018 Lecture 15 Machine Learning Applied to Omics Data (Ruggles) </a:t>
            </a:r>
          </a:p>
          <a:p>
            <a:r>
              <a:rPr lang="en-US" sz="1600" dirty="0"/>
              <a:t>November 12, 2018 Lecture 16 Machine Learning Applied to Text Data (</a:t>
            </a:r>
            <a:r>
              <a:rPr lang="en-US" sz="1600" dirty="0" err="1"/>
              <a:t>Aphinyanaphongs</a:t>
            </a:r>
            <a:r>
              <a:rPr lang="en-US" sz="1600" dirty="0"/>
              <a:t>)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November 26, 2018 Lecture 17 Student Project Presentation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November 29, 2018 Lecture 18 Student 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5066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390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Class Project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075111"/>
            <a:ext cx="7790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Pick one of the DREAM Challenges or biomedicine related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Kaggle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challenge for your class project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analyze the data using several different methods.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0958" y="2897000"/>
            <a:ext cx="74280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9/7 Project Plan Presentation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10/11 Project Exploratory Data Analysis Presentation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11/26 Project Presentation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11/29 Project Presentation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43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Class Presentations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1" y="812727"/>
            <a:ext cx="38689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Pick one ongoing DREAM or biomedicine related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Kaggle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 challenge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preset during one of the next classes.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181" y="2879595"/>
            <a:ext cx="399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Kaggle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061" y="765875"/>
            <a:ext cx="3676207" cy="6035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4" y="3316374"/>
            <a:ext cx="4413887" cy="847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567" t="15904" r="35257" b="47444"/>
          <a:stretch/>
        </p:blipFill>
        <p:spPr>
          <a:xfrm>
            <a:off x="170434" y="4203995"/>
            <a:ext cx="4496587" cy="2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06"/>
          <p:cNvSpPr txBox="1">
            <a:spLocks/>
          </p:cNvSpPr>
          <p:nvPr/>
        </p:nvSpPr>
        <p:spPr bwMode="auto">
          <a:xfrm>
            <a:off x="425729" y="1411421"/>
            <a:ext cx="8184871" cy="285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D75B4"/>
              </a:buClr>
              <a:buChar char="•"/>
              <a:defRPr sz="2000">
                <a:solidFill>
                  <a:srgbClr val="5F5F5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–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•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–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»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marL="241420" indent="-226180">
              <a:buClr>
                <a:srgbClr val="D8210D"/>
              </a:buClr>
              <a:defRPr sz="2000"/>
            </a:pPr>
            <a:r>
              <a:rPr lang="en-GB" sz="1800" kern="0" dirty="0">
                <a:latin typeface="Arial"/>
                <a:cs typeface="Arial"/>
              </a:rPr>
              <a:t>Crowdsourcing is a methodology that uses the voluntary help of large communities to solve problems posed by an organization</a:t>
            </a:r>
          </a:p>
          <a:p>
            <a:pPr marL="241420" indent="-226180">
              <a:buClr>
                <a:srgbClr val="D8210D"/>
              </a:buClr>
              <a:defRPr sz="2000"/>
            </a:pPr>
            <a:endParaRPr lang="en-GB" sz="1800" kern="0" baseline="30000" dirty="0">
              <a:latin typeface="Arial"/>
              <a:cs typeface="Arial"/>
            </a:endParaRPr>
          </a:p>
          <a:p>
            <a:pPr marL="241420" indent="-226180">
              <a:buClr>
                <a:srgbClr val="D8210D"/>
              </a:buClr>
              <a:defRPr sz="2000"/>
            </a:pPr>
            <a:r>
              <a:rPr lang="en-GB" sz="1800" kern="0" dirty="0">
                <a:latin typeface="Arial"/>
                <a:cs typeface="Arial"/>
              </a:rPr>
              <a:t>Coined in 2006, but not new: in 1714 British Board of Longitude Prize: who can determine a ship’s longitude at sea? (winner: John Harrison, unknown clock-maker)</a:t>
            </a:r>
          </a:p>
          <a:p>
            <a:pPr marL="15240" indent="0">
              <a:buClr>
                <a:srgbClr val="D8210D"/>
              </a:buClr>
              <a:buFontTx/>
              <a:buNone/>
              <a:defRPr sz="2000"/>
            </a:pPr>
            <a:endParaRPr lang="is-IS" sz="1800" kern="0" dirty="0">
              <a:latin typeface="Arial"/>
              <a:cs typeface="Arial"/>
            </a:endParaRPr>
          </a:p>
          <a:p>
            <a:pPr marL="241420" indent="-226180">
              <a:buClr>
                <a:srgbClr val="D8210D"/>
              </a:buClr>
              <a:defRPr sz="2000"/>
            </a:pPr>
            <a:r>
              <a:rPr lang="is-IS" sz="1800" kern="0" dirty="0">
                <a:latin typeface="Arial"/>
                <a:cs typeface="Arial"/>
              </a:rPr>
              <a:t>Different types of crowdsourcing:</a:t>
            </a:r>
          </a:p>
          <a:p>
            <a:pPr marL="595783" lvl="1" indent="-226180">
              <a:buClr>
                <a:srgbClr val="D8210D"/>
              </a:buClr>
              <a:defRPr sz="2000"/>
            </a:pPr>
            <a:r>
              <a:rPr lang="is-IS" kern="0" dirty="0">
                <a:latin typeface="Arial"/>
                <a:cs typeface="Arial"/>
              </a:rPr>
              <a:t>Citizen science:</a:t>
            </a:r>
            <a:r>
              <a:rPr lang="en-US" kern="0" dirty="0">
                <a:latin typeface="Arial"/>
                <a:cs typeface="Arial"/>
              </a:rPr>
              <a:t> the crowd provides data (e.g., patients)</a:t>
            </a:r>
          </a:p>
          <a:p>
            <a:pPr marL="595783" lvl="1" indent="-226180">
              <a:buClr>
                <a:srgbClr val="D8210D"/>
              </a:buClr>
              <a:defRPr sz="2000"/>
            </a:pPr>
            <a:r>
              <a:rPr lang="en-US" kern="0" dirty="0">
                <a:latin typeface="Arial"/>
                <a:cs typeface="Arial"/>
              </a:rPr>
              <a:t>Labor-focused crowdsourcing: online workforce, tasks for money</a:t>
            </a:r>
          </a:p>
          <a:p>
            <a:pPr marL="595783" lvl="1" indent="-226180">
              <a:buClr>
                <a:srgbClr val="D8210D"/>
              </a:buClr>
              <a:defRPr sz="2000"/>
            </a:pPr>
            <a:r>
              <a:rPr lang="en-US" kern="0" dirty="0">
                <a:latin typeface="Arial"/>
                <a:cs typeface="Arial"/>
              </a:rPr>
              <a:t>Gamification: encode problem as game</a:t>
            </a:r>
          </a:p>
          <a:p>
            <a:pPr marL="595783" lvl="1" indent="-226180">
              <a:buClr>
                <a:srgbClr val="D8210D"/>
              </a:buClr>
              <a:defRPr sz="2000"/>
            </a:pPr>
            <a:r>
              <a:rPr lang="en-US" kern="0" dirty="0">
                <a:latin typeface="Arial"/>
                <a:cs typeface="Arial"/>
              </a:rPr>
              <a:t>Collaborative competitions (challenges)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5934" y="6550223"/>
            <a:ext cx="4708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Julio </a:t>
            </a:r>
            <a:r>
              <a:rPr lang="en-US" sz="1400" b="1" dirty="0" err="1">
                <a:latin typeface="+mn-lt"/>
              </a:rPr>
              <a:t>Saez</a:t>
            </a:r>
            <a:r>
              <a:rPr lang="en-US" sz="1400" b="1" dirty="0">
                <a:latin typeface="+mn-lt"/>
              </a:rPr>
              <a:t>-Rodriguez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RWTH-Aachen&amp;EMBL</a:t>
            </a:r>
            <a:r>
              <a:rPr lang="en-US" sz="1400" dirty="0">
                <a:latin typeface="+mn-lt"/>
              </a:rPr>
              <a:t> EBI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59" y="137160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Crowdsourcing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46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6474023"/>
            <a:ext cx="4708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Julio </a:t>
            </a:r>
            <a:r>
              <a:rPr lang="en-US" sz="1400" b="1" dirty="0" err="1">
                <a:latin typeface="+mn-lt"/>
              </a:rPr>
              <a:t>Saez</a:t>
            </a:r>
            <a:r>
              <a:rPr lang="en-US" sz="1400" b="1" dirty="0">
                <a:latin typeface="+mn-lt"/>
              </a:rPr>
              <a:t>-Rodriguez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RWTH-Aachen&amp;EMBL</a:t>
            </a:r>
            <a:r>
              <a:rPr lang="en-US" sz="1400" dirty="0">
                <a:latin typeface="+mn-lt"/>
              </a:rPr>
              <a:t> EBI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38200" y="3464257"/>
            <a:ext cx="7337315" cy="1727486"/>
            <a:chOff x="13651" y="3299981"/>
            <a:chExt cx="8937515" cy="21042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1" y="3784238"/>
              <a:ext cx="1955555" cy="134603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969206" y="4744558"/>
              <a:ext cx="1086898" cy="339230"/>
            </a:xfrm>
            <a:prstGeom prst="rect">
              <a:avLst/>
            </a:prstGeom>
            <a:solidFill>
              <a:schemeClr val="bg2"/>
            </a:solidFill>
            <a:ln w="28575" cmpd="sng">
              <a:solidFill>
                <a:srgbClr val="333333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4596" y="3488338"/>
              <a:ext cx="1347296" cy="44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Challenge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63354" y="3540863"/>
              <a:ext cx="1086898" cy="1133823"/>
            </a:xfrm>
            <a:prstGeom prst="rect">
              <a:avLst/>
            </a:prstGeom>
            <a:solidFill>
              <a:schemeClr val="bg2"/>
            </a:solidFill>
            <a:ln w="28575" cmpd="sng">
              <a:solidFill>
                <a:srgbClr val="333333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08031" y="3856892"/>
              <a:ext cx="783620" cy="44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Train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48477" y="4694201"/>
              <a:ext cx="677162" cy="44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Test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056104" y="3954537"/>
              <a:ext cx="2684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150844" y="3299981"/>
              <a:ext cx="1404312" cy="1312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Calibri" pitchFamily="34" charset="0"/>
                </a:rPr>
                <a:t>Pose </a:t>
              </a:r>
            </a:p>
            <a:p>
              <a:pPr algn="ctr"/>
              <a:r>
                <a:rPr lang="en-US" sz="1600" dirty="0">
                  <a:latin typeface="Calibri" pitchFamily="34" charset="0"/>
                </a:rPr>
                <a:t>Challenge</a:t>
              </a:r>
            </a:p>
            <a:p>
              <a:pPr algn="ctr"/>
              <a:r>
                <a:rPr lang="en-US" sz="1600" dirty="0">
                  <a:latin typeface="Calibri" pitchFamily="34" charset="0"/>
                </a:rPr>
                <a:t>to the </a:t>
              </a:r>
            </a:p>
            <a:p>
              <a:pPr algn="ctr"/>
              <a:r>
                <a:rPr lang="en-US" sz="1600" dirty="0">
                  <a:latin typeface="Calibri" pitchFamily="34" charset="0"/>
                </a:rPr>
                <a:t>Community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4271662" y="3949303"/>
              <a:ext cx="3276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0813" y="3540864"/>
              <a:ext cx="761905" cy="71111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813275" y="3565186"/>
              <a:ext cx="993756" cy="71269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2630" y="3407783"/>
              <a:ext cx="996942" cy="101688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1705" y="3640619"/>
              <a:ext cx="1025379" cy="103406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1934" y="4521004"/>
              <a:ext cx="1614383" cy="746841"/>
            </a:xfrm>
            <a:prstGeom prst="rect">
              <a:avLst/>
            </a:prstGeom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5382718" y="3924399"/>
              <a:ext cx="3276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680659" y="3705135"/>
              <a:ext cx="993756" cy="7126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569882" y="3832631"/>
              <a:ext cx="993756" cy="712693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>
              <a:off x="6666500" y="3959496"/>
              <a:ext cx="32769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7031549" y="3365208"/>
              <a:ext cx="1919617" cy="2039008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056104" y="4898638"/>
              <a:ext cx="393809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/>
          <p:nvPr/>
        </p:nvCxnSpPr>
        <p:spPr>
          <a:xfrm>
            <a:off x="914356" y="3388081"/>
            <a:ext cx="742224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428956" y="3235656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52606" y="3061648"/>
            <a:ext cx="127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Design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14768" y="3061648"/>
            <a:ext cx="218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Open Challenge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34163" y="3048000"/>
            <a:ext cx="105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Scoring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914356" y="3235656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476956" y="3235656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hape 606"/>
          <p:cNvSpPr txBox="1">
            <a:spLocks/>
          </p:cNvSpPr>
          <p:nvPr/>
        </p:nvSpPr>
        <p:spPr bwMode="auto">
          <a:xfrm>
            <a:off x="177729" y="1501860"/>
            <a:ext cx="8890071" cy="162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D75B4"/>
              </a:buClr>
              <a:buChar char="•"/>
              <a:defRPr sz="2000">
                <a:solidFill>
                  <a:srgbClr val="5F5F5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–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•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–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»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marL="241420" indent="-226180">
              <a:buClr>
                <a:srgbClr val="D8210D"/>
              </a:buClr>
              <a:defRPr sz="2000"/>
            </a:pPr>
            <a:r>
              <a:rPr lang="en-US" sz="1800" kern="0" dirty="0"/>
              <a:t>Post a question to whole scientific community, withhold the answer (‘gold standard’)</a:t>
            </a:r>
          </a:p>
          <a:p>
            <a:pPr marL="241420" indent="-226180">
              <a:buClr>
                <a:srgbClr val="D8210D"/>
              </a:buClr>
              <a:defRPr sz="2000"/>
            </a:pPr>
            <a:r>
              <a:rPr lang="en-US" sz="1800" kern="0" dirty="0"/>
              <a:t>Evaluate submissions against the gold-standard with appropriate scoring</a:t>
            </a:r>
          </a:p>
          <a:p>
            <a:pPr marL="241420" indent="-226180">
              <a:buClr>
                <a:srgbClr val="D8210D"/>
              </a:buClr>
              <a:defRPr sz="2000"/>
            </a:pPr>
            <a:r>
              <a:rPr lang="en-US" sz="1800" kern="0" dirty="0"/>
              <a:t>Analyze results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65759" y="137160"/>
            <a:ext cx="7204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Collaborative competitions (challenges)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6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14"/>
          <p:cNvSpPr txBox="1">
            <a:spLocks/>
          </p:cNvSpPr>
          <p:nvPr/>
        </p:nvSpPr>
        <p:spPr>
          <a:xfrm>
            <a:off x="-110553" y="1022302"/>
            <a:ext cx="9058279" cy="4114801"/>
          </a:xfrm>
          <a:prstGeom prst="rect">
            <a:avLst/>
          </a:prstGeom>
        </p:spPr>
        <p:txBody>
          <a:bodyPr/>
          <a:lstStyle>
            <a:lvl1pPr marL="195151" indent="-179912" algn="l" defTabSz="457189" rtl="0" eaLnBrk="1" latinLnBrk="0" hangingPunct="1">
              <a:spcBef>
                <a:spcPct val="20000"/>
              </a:spcBef>
              <a:buClr>
                <a:srgbClr val="011C93"/>
              </a:buClr>
              <a:buSzPct val="125000"/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9506" indent="-168515" algn="l" defTabSz="457189" rtl="0" eaLnBrk="1" latinLnBrk="0" hangingPunct="1">
              <a:spcBef>
                <a:spcPct val="20000"/>
              </a:spcBef>
              <a:buClr>
                <a:srgbClr val="011C93"/>
              </a:buClr>
              <a:buSzPct val="125000"/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106" indent="-150086" algn="l" defTabSz="457189" rtl="0" eaLnBrk="1" latinLnBrk="0" hangingPunct="1">
              <a:spcBef>
                <a:spcPct val="20000"/>
              </a:spcBef>
              <a:buClr>
                <a:srgbClr val="011C93"/>
              </a:buClr>
              <a:buSzPct val="12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Clr>
                <a:srgbClr val="011C93"/>
              </a:buClr>
              <a:buSzPct val="1250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287" indent="-215894" algn="l" defTabSz="457189" rtl="0" eaLnBrk="1" latinLnBrk="0" hangingPunct="1">
              <a:spcBef>
                <a:spcPct val="20000"/>
              </a:spcBef>
              <a:buClr>
                <a:srgbClr val="011C93"/>
              </a:buClr>
              <a:buSzPct val="125000"/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900"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 phosphoproteomic data and infer </a:t>
            </a:r>
            <a:r>
              <a:rPr kumimoji="0" lang="en-US" sz="1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signalling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network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upon perturbation with ligands and drugs (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Prill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Signaling.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2011; Hill et al,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Nature Meth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2016)</a:t>
            </a:r>
          </a:p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900"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 Transcription Factor Binding Sites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(with ENCODE; ongoing)</a:t>
            </a:r>
          </a:p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800"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Molecular Classification of Acute Myeloid </a:t>
            </a:r>
            <a:r>
              <a:rPr kumimoji="0" lang="en-US" sz="1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Leukaemia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from patient samples using flow cytometry data - with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FlowCAP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Aghaeepour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2013)</a:t>
            </a:r>
          </a:p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800" u="sng"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 progression of Amyotrophic lateral sclerosis patients - from clinical trial data (</a:t>
            </a:r>
            <a:r>
              <a:rPr kumimoji="0" lang="en-US" sz="1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Kuffner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</a:t>
            </a:r>
            <a:r>
              <a:rPr kumimoji="0" lang="en-US" sz="17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Nature Biotech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2015)</a:t>
            </a:r>
          </a:p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800" u="sng"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NCI-DREAM Drug Sensitivity Prediction- predict response of breast cancer cell lines to single (Costello et al </a:t>
            </a:r>
            <a:r>
              <a:rPr kumimoji="0" lang="en-US" sz="17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 </a:t>
            </a:r>
            <a:r>
              <a:rPr kumimoji="0" lang="en-US" sz="1700" b="0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Biot</a:t>
            </a:r>
            <a:r>
              <a:rPr kumimoji="0" lang="en-US" sz="17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2014) and combined (Bansal et al </a:t>
            </a:r>
            <a:r>
              <a:rPr kumimoji="0" lang="en-US" sz="17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 </a:t>
            </a:r>
            <a:r>
              <a:rPr kumimoji="0" lang="en-US" sz="1700" b="0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Biot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2014) drugs</a:t>
            </a:r>
          </a:p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800" u="sng"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AstraZeneca-Sanger DREAM synergy prediction challenge - predict drug combinations on cancer cell lines from molecular data (just finished) </a:t>
            </a:r>
            <a:endParaRPr kumimoji="0" lang="en-US" sz="17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49506" marR="0" lvl="1" indent="-168515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8210D"/>
              </a:buClr>
              <a:buSzPct val="125000"/>
              <a:buFont typeface="Arial"/>
              <a:buChar char="•"/>
              <a:tabLst/>
              <a:defRPr sz="1800" u="sng"/>
            </a:pP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NIEHS-NCATS-UNC DREAM </a:t>
            </a:r>
            <a:r>
              <a:rPr kumimoji="0" lang="en-US" sz="1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Toxicogenetics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</a:t>
            </a:r>
            <a:b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 toxicity of chemical compounds (</a:t>
            </a:r>
            <a:r>
              <a:rPr kumimoji="0" lang="en-US" sz="17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Eduati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</a:t>
            </a:r>
            <a:r>
              <a:rPr kumimoji="0" lang="en-US" sz="17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 </a:t>
            </a:r>
            <a:r>
              <a:rPr kumimoji="0" lang="en-US" sz="1700" b="0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Biot</a:t>
            </a:r>
            <a:r>
              <a:rPr kumimoji="0" lang="en-US" sz="17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759" y="137160"/>
            <a:ext cx="5654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Examples of DREAM challenges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3401" y="6511255"/>
            <a:ext cx="2177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err="1">
                <a:solidFill>
                  <a:srgbClr val="000000"/>
                </a:solidFill>
                <a:latin typeface="Calibri" pitchFamily="34" charset="0"/>
              </a:rPr>
              <a:t>www.dreamchallenges.org</a:t>
            </a:r>
            <a:endParaRPr lang="en-US" sz="14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414" y="1796933"/>
            <a:ext cx="8864175" cy="1997399"/>
          </a:xfrm>
          <a:prstGeom prst="rect">
            <a:avLst/>
          </a:prstGeom>
          <a:ln w="12700"/>
        </p:spPr>
      </p:pic>
      <p:sp>
        <p:nvSpPr>
          <p:cNvPr id="10" name="Rectangle 9"/>
          <p:cNvSpPr/>
          <p:nvPr/>
        </p:nvSpPr>
        <p:spPr>
          <a:xfrm>
            <a:off x="365759" y="137160"/>
            <a:ext cx="6705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NCI-DREAM Drug sensitivity challenge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88" y="6416345"/>
            <a:ext cx="2592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Costello et al. </a:t>
            </a:r>
            <a:r>
              <a:rPr lang="nl-NL" sz="1400" i="1" dirty="0"/>
              <a:t>Nat Biotech. </a:t>
            </a:r>
            <a:r>
              <a:rPr lang="nl-NL" sz="140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30991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75888" y="6416345"/>
            <a:ext cx="2592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Costello et al. </a:t>
            </a:r>
            <a:r>
              <a:rPr lang="nl-NL" sz="1400" i="1" dirty="0"/>
              <a:t>Nat Biotech. </a:t>
            </a:r>
            <a:r>
              <a:rPr lang="nl-NL" sz="1400" dirty="0"/>
              <a:t>2015</a:t>
            </a:r>
          </a:p>
        </p:txBody>
      </p:sp>
      <p:sp>
        <p:nvSpPr>
          <p:cNvPr id="8" name="Shape 608"/>
          <p:cNvSpPr/>
          <p:nvPr/>
        </p:nvSpPr>
        <p:spPr>
          <a:xfrm>
            <a:off x="253929" y="4283144"/>
            <a:ext cx="8636142" cy="1203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700"/>
              </a:spcBef>
              <a:buClr>
                <a:srgbClr val="D8210D"/>
              </a:buClr>
              <a:buSzPct val="125000"/>
              <a:defRPr sz="2100"/>
            </a:pPr>
            <a:endParaRPr sz="1800" dirty="0"/>
          </a:p>
        </p:txBody>
      </p:sp>
      <p:sp>
        <p:nvSpPr>
          <p:cNvPr id="10" name="Shape 661"/>
          <p:cNvSpPr/>
          <p:nvPr/>
        </p:nvSpPr>
        <p:spPr>
          <a:xfrm>
            <a:off x="711200" y="3594049"/>
            <a:ext cx="635000" cy="476251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50800" tIns="50800" rIns="50800" bIns="50800" anchor="ctr"/>
          <a:lstStyle/>
          <a:p>
            <a:pPr>
              <a:defRPr sz="2600"/>
            </a:pPr>
            <a:endParaRPr dirty="0"/>
          </a:p>
        </p:txBody>
      </p:sp>
      <p:sp>
        <p:nvSpPr>
          <p:cNvPr id="11" name="Shape 688"/>
          <p:cNvSpPr/>
          <p:nvPr/>
        </p:nvSpPr>
        <p:spPr>
          <a:xfrm>
            <a:off x="189761" y="2774476"/>
            <a:ext cx="4305300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SzPct val="125000"/>
              <a:buChar char="•"/>
              <a:defRPr sz="2300"/>
            </a:pPr>
            <a:r>
              <a:rPr sz="2000" dirty="0"/>
              <a:t> </a:t>
            </a:r>
            <a:r>
              <a:rPr sz="2000" b="1" dirty="0"/>
              <a:t>Gene Expression</a:t>
            </a:r>
            <a:r>
              <a:rPr sz="2000" dirty="0"/>
              <a:t> is the most predictive data type</a:t>
            </a:r>
            <a:br>
              <a:rPr sz="2000" dirty="0"/>
            </a:br>
            <a:endParaRPr sz="2000" dirty="0"/>
          </a:p>
          <a:p>
            <a:pPr algn="l">
              <a:buSzPct val="125000"/>
              <a:buChar char="•"/>
              <a:defRPr sz="2300"/>
            </a:pPr>
            <a:r>
              <a:rPr sz="2000" dirty="0"/>
              <a:t> Integration</a:t>
            </a:r>
            <a:r>
              <a:rPr lang="en-US" sz="2000" dirty="0"/>
              <a:t> of</a:t>
            </a:r>
            <a:r>
              <a:rPr sz="2000" dirty="0"/>
              <a:t> </a:t>
            </a:r>
            <a:r>
              <a:rPr sz="2000" b="1" dirty="0"/>
              <a:t>multiple data</a:t>
            </a:r>
            <a:r>
              <a:rPr sz="2000" dirty="0"/>
              <a:t> and </a:t>
            </a:r>
            <a:r>
              <a:rPr sz="2000" b="1" dirty="0"/>
              <a:t>pathway</a:t>
            </a:r>
            <a:r>
              <a:rPr sz="2000" dirty="0"/>
              <a:t> information layers improves predictivity</a:t>
            </a:r>
          </a:p>
        </p:txBody>
      </p:sp>
      <p:sp>
        <p:nvSpPr>
          <p:cNvPr id="12" name="Shape 689"/>
          <p:cNvSpPr/>
          <p:nvPr/>
        </p:nvSpPr>
        <p:spPr>
          <a:xfrm>
            <a:off x="189761" y="1524968"/>
            <a:ext cx="43053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SzPct val="125000"/>
              <a:buChar char="•"/>
              <a:defRPr sz="2300"/>
            </a:pPr>
            <a:r>
              <a:rPr sz="2000" dirty="0"/>
              <a:t> </a:t>
            </a:r>
            <a:r>
              <a:rPr sz="2000" b="1" dirty="0"/>
              <a:t>Some</a:t>
            </a:r>
            <a:r>
              <a:rPr sz="2000" dirty="0"/>
              <a:t> drugs are </a:t>
            </a:r>
            <a:r>
              <a:rPr sz="2000" b="1" dirty="0"/>
              <a:t>easier</a:t>
            </a:r>
            <a:r>
              <a:rPr sz="2000" dirty="0"/>
              <a:t> to predict than others, &amp; does </a:t>
            </a:r>
            <a:r>
              <a:rPr sz="2000" b="1" dirty="0"/>
              <a:t>not</a:t>
            </a:r>
            <a:r>
              <a:rPr sz="2000" dirty="0"/>
              <a:t> depend on </a:t>
            </a:r>
            <a:r>
              <a:rPr sz="2000" b="1" dirty="0"/>
              <a:t>mode of action</a:t>
            </a:r>
          </a:p>
        </p:txBody>
      </p:sp>
      <p:pic>
        <p:nvPicPr>
          <p:cNvPr id="13" name="image46.png"/>
          <p:cNvPicPr>
            <a:picLocks/>
          </p:cNvPicPr>
          <p:nvPr/>
        </p:nvPicPr>
        <p:blipFill>
          <a:blip r:embed="rId3">
            <a:extLst/>
          </a:blip>
          <a:srcRect l="1547" t="2024"/>
          <a:stretch>
            <a:fillRect/>
          </a:stretch>
        </p:blipFill>
        <p:spPr>
          <a:xfrm>
            <a:off x="4892040" y="1439182"/>
            <a:ext cx="4038600" cy="3987799"/>
          </a:xfrm>
          <a:prstGeom prst="rect">
            <a:avLst/>
          </a:prstGeom>
          <a:ln w="12700"/>
        </p:spPr>
      </p:pic>
      <p:sp>
        <p:nvSpPr>
          <p:cNvPr id="14" name="Rectangle 13"/>
          <p:cNvSpPr/>
          <p:nvPr/>
        </p:nvSpPr>
        <p:spPr>
          <a:xfrm>
            <a:off x="365759" y="137160"/>
            <a:ext cx="874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Some lessons from the drug sensitivity challenge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8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08"/>
          <p:cNvSpPr/>
          <p:nvPr/>
        </p:nvSpPr>
        <p:spPr>
          <a:xfrm>
            <a:off x="253929" y="4283144"/>
            <a:ext cx="8636142" cy="1203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spcBef>
                <a:spcPts val="700"/>
              </a:spcBef>
              <a:buClr>
                <a:srgbClr val="D8210D"/>
              </a:buClr>
              <a:buSzPct val="125000"/>
              <a:defRPr sz="2100"/>
            </a:pPr>
            <a:endParaRPr sz="1800" dirty="0"/>
          </a:p>
        </p:txBody>
      </p:sp>
      <p:sp>
        <p:nvSpPr>
          <p:cNvPr id="15" name="Shape 661"/>
          <p:cNvSpPr/>
          <p:nvPr/>
        </p:nvSpPr>
        <p:spPr>
          <a:xfrm>
            <a:off x="711200" y="3594049"/>
            <a:ext cx="635000" cy="476251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50800" tIns="50800" rIns="50800" bIns="50800" anchor="ctr"/>
          <a:lstStyle/>
          <a:p>
            <a:pPr>
              <a:defRPr sz="2600"/>
            </a:pPr>
            <a:endParaRPr dirty="0"/>
          </a:p>
        </p:txBody>
      </p:sp>
      <p:sp>
        <p:nvSpPr>
          <p:cNvPr id="16" name="Shape 693"/>
          <p:cNvSpPr/>
          <p:nvPr/>
        </p:nvSpPr>
        <p:spPr>
          <a:xfrm>
            <a:off x="622300" y="1677621"/>
            <a:ext cx="635000" cy="476250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50800" tIns="50800" rIns="50800" bIns="50800" anchor="ctr"/>
          <a:lstStyle/>
          <a:p>
            <a:pPr>
              <a:defRPr sz="2600"/>
            </a:pPr>
            <a:endParaRPr dirty="0"/>
          </a:p>
        </p:txBody>
      </p:sp>
      <p:sp>
        <p:nvSpPr>
          <p:cNvPr id="17" name="Shape 700"/>
          <p:cNvSpPr/>
          <p:nvPr/>
        </p:nvSpPr>
        <p:spPr>
          <a:xfrm>
            <a:off x="192139" y="3974217"/>
            <a:ext cx="8697932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Aft>
                <a:spcPts val="600"/>
              </a:spcAft>
              <a:buSzPct val="125000"/>
              <a:buChar char="•"/>
              <a:defRPr sz="2300"/>
            </a:pPr>
            <a:r>
              <a:rPr lang="en-US" sz="2400" b="1" dirty="0"/>
              <a:t> Gene expression &amp; protein amount -</a:t>
            </a:r>
            <a:r>
              <a:rPr lang="en-US" sz="2400" dirty="0"/>
              <a:t> the most predictive data type</a:t>
            </a:r>
          </a:p>
          <a:p>
            <a:pPr>
              <a:spcAft>
                <a:spcPts val="600"/>
              </a:spcAft>
              <a:buSzPct val="125000"/>
              <a:buChar char="•"/>
              <a:defRPr sz="2300"/>
            </a:pPr>
            <a:r>
              <a:rPr lang="en-US" sz="2400" dirty="0"/>
              <a:t> Integration of </a:t>
            </a:r>
            <a:r>
              <a:rPr lang="en-US" sz="2400" b="1" dirty="0"/>
              <a:t>multiple data</a:t>
            </a:r>
            <a:r>
              <a:rPr lang="en-US" sz="2400" dirty="0"/>
              <a:t> and </a:t>
            </a:r>
            <a:r>
              <a:rPr lang="en-US" sz="2400" b="1" dirty="0"/>
              <a:t>pathway</a:t>
            </a:r>
            <a:r>
              <a:rPr lang="en-US" sz="2400" dirty="0"/>
              <a:t> information improves </a:t>
            </a:r>
            <a:r>
              <a:rPr lang="en-US" sz="2400" dirty="0" err="1"/>
              <a:t>predictivity</a:t>
            </a:r>
            <a:endParaRPr lang="en-US" sz="2400" dirty="0"/>
          </a:p>
          <a:p>
            <a:pPr algn="l">
              <a:spcAft>
                <a:spcPts val="600"/>
              </a:spcAft>
              <a:buSzPct val="125000"/>
              <a:buChar char="•"/>
              <a:defRPr sz="2200"/>
            </a:pPr>
            <a:r>
              <a:rPr sz="2400" dirty="0"/>
              <a:t>There is plenty of room for improvement </a:t>
            </a:r>
            <a:endParaRPr lang="en-US" sz="2400" dirty="0"/>
          </a:p>
          <a:p>
            <a:pPr>
              <a:spcAft>
                <a:spcPts val="600"/>
              </a:spcAft>
              <a:buSzPct val="125000"/>
              <a:buFontTx/>
              <a:buChar char="•"/>
              <a:defRPr sz="2200"/>
            </a:pPr>
            <a:r>
              <a:rPr lang="en-US" sz="2400" dirty="0"/>
              <a:t>The wisdom of the crowds: Aggregate is robust</a:t>
            </a:r>
          </a:p>
          <a:p>
            <a:pPr algn="l">
              <a:spcAft>
                <a:spcPts val="600"/>
              </a:spcAft>
              <a:buSzPct val="125000"/>
              <a:buChar char="•"/>
              <a:defRPr sz="2200"/>
            </a:pPr>
            <a:endParaRPr sz="2400" dirty="0"/>
          </a:p>
        </p:txBody>
      </p:sp>
      <p:sp>
        <p:nvSpPr>
          <p:cNvPr id="18" name="Shape 702"/>
          <p:cNvSpPr/>
          <p:nvPr/>
        </p:nvSpPr>
        <p:spPr>
          <a:xfrm>
            <a:off x="401475" y="1751678"/>
            <a:ext cx="215266" cy="192644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50800" tIns="50800" rIns="50800" bIns="50800" anchor="ctr"/>
          <a:lstStyle/>
          <a:p>
            <a:endParaRPr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2" y="1243966"/>
            <a:ext cx="6935812" cy="1987396"/>
          </a:xfrm>
          <a:prstGeom prst="rect">
            <a:avLst/>
          </a:prstGeom>
        </p:spPr>
      </p:pic>
      <p:sp>
        <p:nvSpPr>
          <p:cNvPr id="20" name="Shape 663"/>
          <p:cNvSpPr/>
          <p:nvPr/>
        </p:nvSpPr>
        <p:spPr>
          <a:xfrm>
            <a:off x="571429" y="2558233"/>
            <a:ext cx="6558905" cy="0"/>
          </a:xfrm>
          <a:prstGeom prst="line">
            <a:avLst/>
          </a:prstGeom>
          <a:ln w="38100">
            <a:solidFill>
              <a:srgbClr val="CE1D03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1" name="Shape 664"/>
          <p:cNvSpPr/>
          <p:nvPr/>
        </p:nvSpPr>
        <p:spPr>
          <a:xfrm>
            <a:off x="3245703" y="2432203"/>
            <a:ext cx="1534994" cy="252059"/>
          </a:xfrm>
          <a:prstGeom prst="rect">
            <a:avLst/>
          </a:prstGeom>
          <a:solidFill>
            <a:srgbClr val="CF1C00"/>
          </a:solidFill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900" b="1">
                <a:solidFill>
                  <a:srgbClr val="FFFFFF"/>
                </a:solidFill>
              </a:defRPr>
            </a:lvl1pPr>
          </a:lstStyle>
          <a:p>
            <a:r>
              <a:rPr dirty="0"/>
              <a:t>RANDOM</a:t>
            </a:r>
          </a:p>
        </p:txBody>
      </p:sp>
      <p:sp>
        <p:nvSpPr>
          <p:cNvPr id="22" name="Shape 665"/>
          <p:cNvSpPr/>
          <p:nvPr/>
        </p:nvSpPr>
        <p:spPr>
          <a:xfrm>
            <a:off x="474980" y="1504747"/>
            <a:ext cx="192857" cy="252059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23" name="Shape 666"/>
          <p:cNvSpPr/>
          <p:nvPr/>
        </p:nvSpPr>
        <p:spPr>
          <a:xfrm>
            <a:off x="389986" y="1477285"/>
            <a:ext cx="284483" cy="225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"/>
            </a:lvl1pPr>
          </a:lstStyle>
          <a:p>
            <a:r>
              <a:rPr dirty="0"/>
              <a:t>0.60</a:t>
            </a:r>
          </a:p>
        </p:txBody>
      </p:sp>
      <p:sp>
        <p:nvSpPr>
          <p:cNvPr id="24" name="Shape 695"/>
          <p:cNvSpPr/>
          <p:nvPr/>
        </p:nvSpPr>
        <p:spPr>
          <a:xfrm>
            <a:off x="307418" y="4936298"/>
            <a:ext cx="381278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buSzPct val="125000"/>
              <a:buChar char="•"/>
              <a:defRPr sz="2200"/>
            </a:pPr>
            <a:endParaRPr sz="2000" dirty="0"/>
          </a:p>
        </p:txBody>
      </p:sp>
      <p:pic>
        <p:nvPicPr>
          <p:cNvPr id="25" name="image50.png"/>
          <p:cNvPicPr>
            <a:picLocks noChangeAspect="1"/>
          </p:cNvPicPr>
          <p:nvPr/>
        </p:nvPicPr>
        <p:blipFill>
          <a:blip r:embed="rId4">
            <a:extLst/>
          </a:blip>
          <a:srcRect l="69398" t="996" b="1426"/>
          <a:stretch>
            <a:fillRect/>
          </a:stretch>
        </p:blipFill>
        <p:spPr>
          <a:xfrm>
            <a:off x="7526674" y="1246521"/>
            <a:ext cx="1363397" cy="2473176"/>
          </a:xfrm>
          <a:prstGeom prst="rect">
            <a:avLst/>
          </a:prstGeom>
          <a:ln w="12700"/>
        </p:spPr>
      </p:pic>
      <p:sp>
        <p:nvSpPr>
          <p:cNvPr id="26" name="Shape 661"/>
          <p:cNvSpPr/>
          <p:nvPr/>
        </p:nvSpPr>
        <p:spPr>
          <a:xfrm>
            <a:off x="11291" y="1390297"/>
            <a:ext cx="635000" cy="312691"/>
          </a:xfrm>
          <a:prstGeom prst="rect">
            <a:avLst/>
          </a:prstGeom>
          <a:solidFill>
            <a:srgbClr val="FFFFFF"/>
          </a:solidFill>
          <a:ln w="12700"/>
        </p:spPr>
        <p:txBody>
          <a:bodyPr lIns="50800" tIns="50800" rIns="50800" bIns="50800" anchor="ctr"/>
          <a:lstStyle/>
          <a:p>
            <a:pPr>
              <a:defRPr sz="2600"/>
            </a:pPr>
            <a:endParaRPr dirty="0"/>
          </a:p>
        </p:txBody>
      </p:sp>
      <p:sp>
        <p:nvSpPr>
          <p:cNvPr id="28" name="Rectangle 27"/>
          <p:cNvSpPr/>
          <p:nvPr/>
        </p:nvSpPr>
        <p:spPr>
          <a:xfrm>
            <a:off x="3275888" y="6416345"/>
            <a:ext cx="2592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Costello et al. </a:t>
            </a:r>
            <a:r>
              <a:rPr lang="nl-NL" sz="1400" i="1" dirty="0"/>
              <a:t>Nat Biotech. </a:t>
            </a:r>
            <a:r>
              <a:rPr lang="nl-NL" sz="1400" dirty="0"/>
              <a:t>2015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759" y="137160"/>
            <a:ext cx="874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Some lessons from the drug sensitivity challenge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7" grpId="0" animBg="1" advAuto="0"/>
      <p:bldP spid="20" grpId="0" animBg="1" advAuto="0"/>
      <p:bldP spid="21" grpId="0" animBg="1" advAuto="0"/>
      <p:bldP spid="22" grpId="0" animBg="1" advAuto="0"/>
      <p:bldP spid="2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Course Overview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2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9FBD68-90D1-44B5-ACF2-F90CA530D7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81"/>
          <a:stretch/>
        </p:blipFill>
        <p:spPr>
          <a:xfrm>
            <a:off x="467579" y="2523912"/>
            <a:ext cx="2294711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BF3244-ABCB-4681-806E-726111CBD325}"/>
              </a:ext>
            </a:extLst>
          </p:cNvPr>
          <p:cNvSpPr txBox="1"/>
          <p:nvPr/>
        </p:nvSpPr>
        <p:spPr>
          <a:xfrm>
            <a:off x="2696870" y="5308581"/>
            <a:ext cx="3420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Dr.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Kasthuri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Kannan</a:t>
            </a:r>
          </a:p>
          <a:p>
            <a:pPr algn="ctr"/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Kasthuri.Kannan@nyulangone.org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50EBC-7F51-4CDB-B724-051E5443AFDE}"/>
              </a:ext>
            </a:extLst>
          </p:cNvPr>
          <p:cNvSpPr txBox="1"/>
          <p:nvPr/>
        </p:nvSpPr>
        <p:spPr>
          <a:xfrm>
            <a:off x="537048" y="5300386"/>
            <a:ext cx="237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Dr. David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Fenyo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David@FenyoLab.org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692D0-7339-432A-AB14-F48AA1F432A5}"/>
              </a:ext>
            </a:extLst>
          </p:cNvPr>
          <p:cNvSpPr txBox="1"/>
          <p:nvPr/>
        </p:nvSpPr>
        <p:spPr>
          <a:xfrm>
            <a:off x="5645619" y="5336394"/>
            <a:ext cx="375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Anna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Yeaton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Anna.Yeaton@nyulangone.org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013FD-977E-4B70-A2EC-65F2877D08B7}"/>
              </a:ext>
            </a:extLst>
          </p:cNvPr>
          <p:cNvSpPr txBox="1"/>
          <p:nvPr/>
        </p:nvSpPr>
        <p:spPr>
          <a:xfrm>
            <a:off x="1920083" y="1941822"/>
            <a:ext cx="23774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Course Directors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1B3F1-C2D9-4F3A-B462-ADD5618C0225}"/>
              </a:ext>
            </a:extLst>
          </p:cNvPr>
          <p:cNvSpPr txBox="1"/>
          <p:nvPr/>
        </p:nvSpPr>
        <p:spPr>
          <a:xfrm>
            <a:off x="6137939" y="1941822"/>
            <a:ext cx="26159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Teaching Assistant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357B5-0451-42C8-864F-3682F216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4" r="8174"/>
          <a:stretch/>
        </p:blipFill>
        <p:spPr>
          <a:xfrm>
            <a:off x="3190186" y="2523912"/>
            <a:ext cx="2294712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695E0F-5656-4180-8C92-427A8F24E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3" t="10592" r="16246" b="-942"/>
          <a:stretch/>
        </p:blipFill>
        <p:spPr>
          <a:xfrm>
            <a:off x="6298539" y="2509446"/>
            <a:ext cx="2294711" cy="27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5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6474023"/>
            <a:ext cx="4708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+mn-lt"/>
              </a:rPr>
              <a:t>Julio </a:t>
            </a:r>
            <a:r>
              <a:rPr lang="en-US" sz="1400" b="1" dirty="0" err="1">
                <a:latin typeface="+mn-lt"/>
              </a:rPr>
              <a:t>Saez</a:t>
            </a:r>
            <a:r>
              <a:rPr lang="en-US" sz="1400" b="1" dirty="0">
                <a:latin typeface="+mn-lt"/>
              </a:rPr>
              <a:t>-Rodriguez</a:t>
            </a:r>
            <a:r>
              <a:rPr lang="en-US" sz="1400" dirty="0">
                <a:latin typeface="+mn-lt"/>
              </a:rPr>
              <a:t>: </a:t>
            </a:r>
            <a:r>
              <a:rPr lang="en-US" sz="1400" dirty="0" err="1">
                <a:latin typeface="+mn-lt"/>
              </a:rPr>
              <a:t>RWTH-Aachen&amp;EMBL</a:t>
            </a:r>
            <a:r>
              <a:rPr lang="en-US" sz="1400" dirty="0">
                <a:latin typeface="+mn-lt"/>
              </a:rPr>
              <a:t> EBI</a:t>
            </a:r>
          </a:p>
        </p:txBody>
      </p:sp>
      <p:sp>
        <p:nvSpPr>
          <p:cNvPr id="6" name="Shape 606"/>
          <p:cNvSpPr txBox="1">
            <a:spLocks/>
          </p:cNvSpPr>
          <p:nvPr/>
        </p:nvSpPr>
        <p:spPr bwMode="auto">
          <a:xfrm>
            <a:off x="87370" y="959773"/>
            <a:ext cx="8890071" cy="348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D75B4"/>
              </a:buClr>
              <a:buChar char="•"/>
              <a:defRPr sz="2000">
                <a:solidFill>
                  <a:srgbClr val="5F5F5F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–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•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–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»"/>
              <a:defRPr>
                <a:solidFill>
                  <a:srgbClr val="5F5F5F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1B14F"/>
              </a:buClr>
              <a:buChar char="»"/>
              <a:defRPr>
                <a:solidFill>
                  <a:srgbClr val="5F5F5F"/>
                </a:solidFill>
                <a:latin typeface="+mn-lt"/>
              </a:defRPr>
            </a:lvl9pPr>
          </a:lstStyle>
          <a:p>
            <a:pPr lvl="1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Challenge-based </a:t>
            </a: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evaluation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 of methods is </a:t>
            </a: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unbiased &amp;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enhances</a:t>
            </a: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 reproducibility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Discover the Best Methods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Determine the solvability of a scientific question</a:t>
            </a:r>
          </a:p>
          <a:p>
            <a:pPr marL="828040" lvl="2" indent="0">
              <a:buClrTx/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Sampling of the </a:t>
            </a: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space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methods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Understand the diversity of methodologies used to solve a problem</a:t>
            </a:r>
          </a:p>
          <a:p>
            <a:pPr marL="1113790" lvl="2" indent="-285750">
              <a:buClrTx/>
              <a:buFont typeface="Courier New" panose="02070309020205020404" pitchFamily="49" charset="0"/>
              <a:buChar char="o"/>
              <a:defRPr/>
            </a:pPr>
            <a:endParaRPr lang="en-US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ClrTx/>
              <a:buFont typeface="Courier New" panose="02070309020205020404" pitchFamily="49" charset="0"/>
              <a:buChar char="o"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Acceleration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 of Research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The community of participants can do in 4 months what would take 10 years to any group</a:t>
            </a:r>
          </a:p>
          <a:p>
            <a:pPr marL="1113790" lvl="2" indent="-285750">
              <a:buClrTx/>
              <a:buFont typeface="Courier New" panose="02070309020205020404" pitchFamily="49" charset="0"/>
              <a:buChar char="o"/>
              <a:defRPr/>
            </a:pPr>
            <a:endParaRPr lang="en-US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ClrTx/>
              <a:buFont typeface="Courier New" panose="02070309020205020404" pitchFamily="49" charset="0"/>
              <a:buChar char="o"/>
              <a:defRPr/>
            </a:pPr>
            <a:r>
              <a:rPr lang="en-US" b="1" kern="0" dirty="0">
                <a:solidFill>
                  <a:srgbClr val="000000"/>
                </a:solidFill>
                <a:latin typeface="Arial"/>
                <a:cs typeface="Arial"/>
              </a:rPr>
              <a:t>Community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 Building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Make high quality, well-annotated data accessible.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Foster community collaborations on fundamental research questions.</a:t>
            </a:r>
          </a:p>
          <a:p>
            <a:pPr lvl="2">
              <a:buClrTx/>
              <a:buFont typeface="Courier New" panose="02070309020205020404" pitchFamily="49" charset="0"/>
              <a:buChar char="o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Determine robust solutions through community consensus: “The Wisdom of Crowds.”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endParaRPr lang="en-US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00990" indent="-285750">
              <a:buClrTx/>
              <a:buFont typeface="Courier New" panose="02070309020205020404" pitchFamily="49" charset="0"/>
              <a:buChar char="o"/>
              <a:defRPr sz="2000"/>
            </a:pP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59" y="137160"/>
            <a:ext cx="874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Value of collaborative competitions (challenges)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55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258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Probability: Conditional Probability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21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20527" y="1324302"/>
            <a:ext cx="405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P(A|B) = P(A ∩ B) / P(B)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322694" y="2314575"/>
            <a:ext cx="6438900" cy="374332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3656319" y="3148232"/>
            <a:ext cx="1348708" cy="2083483"/>
          </a:xfrm>
          <a:custGeom>
            <a:avLst/>
            <a:gdLst>
              <a:gd name="connsiteX0" fmla="*/ 682109 w 1348708"/>
              <a:gd name="connsiteY0" fmla="*/ 0 h 2083483"/>
              <a:gd name="connsiteX1" fmla="*/ 750529 w 1348708"/>
              <a:gd name="connsiteY1" fmla="*/ 32960 h 2083483"/>
              <a:gd name="connsiteX2" fmla="*/ 1348708 w 1348708"/>
              <a:gd name="connsiteY2" fmla="*/ 1038006 h 2083483"/>
              <a:gd name="connsiteX3" fmla="*/ 750529 w 1348708"/>
              <a:gd name="connsiteY3" fmla="*/ 2043052 h 2083483"/>
              <a:gd name="connsiteX4" fmla="*/ 666600 w 1348708"/>
              <a:gd name="connsiteY4" fmla="*/ 2083483 h 2083483"/>
              <a:gd name="connsiteX5" fmla="*/ 598179 w 1348708"/>
              <a:gd name="connsiteY5" fmla="*/ 2050523 h 2083483"/>
              <a:gd name="connsiteX6" fmla="*/ 0 w 1348708"/>
              <a:gd name="connsiteY6" fmla="*/ 1045477 h 2083483"/>
              <a:gd name="connsiteX7" fmla="*/ 598179 w 1348708"/>
              <a:gd name="connsiteY7" fmla="*/ 40431 h 2083483"/>
              <a:gd name="connsiteX8" fmla="*/ 682109 w 1348708"/>
              <a:gd name="connsiteY8" fmla="*/ 0 h 208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8708" h="2083483">
                <a:moveTo>
                  <a:pt x="682109" y="0"/>
                </a:moveTo>
                <a:lnTo>
                  <a:pt x="750529" y="32960"/>
                </a:lnTo>
                <a:cubicBezTo>
                  <a:pt x="1106832" y="226515"/>
                  <a:pt x="1348708" y="604014"/>
                  <a:pt x="1348708" y="1038006"/>
                </a:cubicBezTo>
                <a:cubicBezTo>
                  <a:pt x="1348708" y="1471998"/>
                  <a:pt x="1106832" y="1849497"/>
                  <a:pt x="750529" y="2043052"/>
                </a:cubicBezTo>
                <a:lnTo>
                  <a:pt x="666600" y="2083483"/>
                </a:lnTo>
                <a:lnTo>
                  <a:pt x="598179" y="2050523"/>
                </a:lnTo>
                <a:cubicBezTo>
                  <a:pt x="241877" y="1856968"/>
                  <a:pt x="0" y="1479469"/>
                  <a:pt x="0" y="1045477"/>
                </a:cubicBezTo>
                <a:cubicBezTo>
                  <a:pt x="0" y="611485"/>
                  <a:pt x="241877" y="233986"/>
                  <a:pt x="598179" y="40431"/>
                </a:cubicBezTo>
                <a:lnTo>
                  <a:pt x="682109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/>
          <p:cNvSpPr/>
          <p:nvPr/>
        </p:nvSpPr>
        <p:spPr>
          <a:xfrm>
            <a:off x="4322919" y="3050708"/>
            <a:ext cx="1619400" cy="2286000"/>
          </a:xfrm>
          <a:custGeom>
            <a:avLst/>
            <a:gdLst>
              <a:gd name="connsiteX0" fmla="*/ 476400 w 1619400"/>
              <a:gd name="connsiteY0" fmla="*/ 0 h 2286000"/>
              <a:gd name="connsiteX1" fmla="*/ 1619400 w 1619400"/>
              <a:gd name="connsiteY1" fmla="*/ 1143000 h 2286000"/>
              <a:gd name="connsiteX2" fmla="*/ 476400 w 1619400"/>
              <a:gd name="connsiteY2" fmla="*/ 2286000 h 2286000"/>
              <a:gd name="connsiteX3" fmla="*/ 31493 w 1619400"/>
              <a:gd name="connsiteY3" fmla="*/ 2196177 h 2286000"/>
              <a:gd name="connsiteX4" fmla="*/ 0 w 1619400"/>
              <a:gd name="connsiteY4" fmla="*/ 2181006 h 2286000"/>
              <a:gd name="connsiteX5" fmla="*/ 83929 w 1619400"/>
              <a:gd name="connsiteY5" fmla="*/ 2140575 h 2286000"/>
              <a:gd name="connsiteX6" fmla="*/ 682108 w 1619400"/>
              <a:gd name="connsiteY6" fmla="*/ 1135529 h 2286000"/>
              <a:gd name="connsiteX7" fmla="*/ 83929 w 1619400"/>
              <a:gd name="connsiteY7" fmla="*/ 130483 h 2286000"/>
              <a:gd name="connsiteX8" fmla="*/ 15509 w 1619400"/>
              <a:gd name="connsiteY8" fmla="*/ 97523 h 2286000"/>
              <a:gd name="connsiteX9" fmla="*/ 31493 w 1619400"/>
              <a:gd name="connsiteY9" fmla="*/ 89823 h 2286000"/>
              <a:gd name="connsiteX10" fmla="*/ 476400 w 1619400"/>
              <a:gd name="connsiteY10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9400" h="2286000">
                <a:moveTo>
                  <a:pt x="476400" y="0"/>
                </a:moveTo>
                <a:cubicBezTo>
                  <a:pt x="1107661" y="0"/>
                  <a:pt x="1619400" y="511739"/>
                  <a:pt x="1619400" y="1143000"/>
                </a:cubicBezTo>
                <a:cubicBezTo>
                  <a:pt x="1619400" y="1774261"/>
                  <a:pt x="1107661" y="2286000"/>
                  <a:pt x="476400" y="2286000"/>
                </a:cubicBezTo>
                <a:cubicBezTo>
                  <a:pt x="318585" y="2286000"/>
                  <a:pt x="168240" y="2254017"/>
                  <a:pt x="31493" y="2196177"/>
                </a:cubicBezTo>
                <a:lnTo>
                  <a:pt x="0" y="2181006"/>
                </a:lnTo>
                <a:lnTo>
                  <a:pt x="83929" y="2140575"/>
                </a:lnTo>
                <a:cubicBezTo>
                  <a:pt x="440232" y="1947020"/>
                  <a:pt x="682108" y="1569521"/>
                  <a:pt x="682108" y="1135529"/>
                </a:cubicBezTo>
                <a:cubicBezTo>
                  <a:pt x="682108" y="701537"/>
                  <a:pt x="440232" y="324038"/>
                  <a:pt x="83929" y="130483"/>
                </a:cubicBezTo>
                <a:lnTo>
                  <a:pt x="15509" y="97523"/>
                </a:lnTo>
                <a:lnTo>
                  <a:pt x="31493" y="89823"/>
                </a:lnTo>
                <a:cubicBezTo>
                  <a:pt x="168240" y="31984"/>
                  <a:pt x="318585" y="0"/>
                  <a:pt x="476400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40000"/>
                  <a:lumOff val="60000"/>
                  <a:alpha val="2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16350" y="2527488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P(B)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94466" y="2426731"/>
            <a:ext cx="567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l-GR" alt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en-GB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: Shape 35"/>
          <p:cNvSpPr/>
          <p:nvPr/>
        </p:nvSpPr>
        <p:spPr>
          <a:xfrm>
            <a:off x="3659857" y="3151771"/>
            <a:ext cx="1348708" cy="2083483"/>
          </a:xfrm>
          <a:custGeom>
            <a:avLst/>
            <a:gdLst>
              <a:gd name="connsiteX0" fmla="*/ 682109 w 1348708"/>
              <a:gd name="connsiteY0" fmla="*/ 0 h 2083483"/>
              <a:gd name="connsiteX1" fmla="*/ 750529 w 1348708"/>
              <a:gd name="connsiteY1" fmla="*/ 32960 h 2083483"/>
              <a:gd name="connsiteX2" fmla="*/ 1348708 w 1348708"/>
              <a:gd name="connsiteY2" fmla="*/ 1038006 h 2083483"/>
              <a:gd name="connsiteX3" fmla="*/ 750529 w 1348708"/>
              <a:gd name="connsiteY3" fmla="*/ 2043052 h 2083483"/>
              <a:gd name="connsiteX4" fmla="*/ 666600 w 1348708"/>
              <a:gd name="connsiteY4" fmla="*/ 2083483 h 2083483"/>
              <a:gd name="connsiteX5" fmla="*/ 598179 w 1348708"/>
              <a:gd name="connsiteY5" fmla="*/ 2050523 h 2083483"/>
              <a:gd name="connsiteX6" fmla="*/ 0 w 1348708"/>
              <a:gd name="connsiteY6" fmla="*/ 1045477 h 2083483"/>
              <a:gd name="connsiteX7" fmla="*/ 598179 w 1348708"/>
              <a:gd name="connsiteY7" fmla="*/ 40431 h 2083483"/>
              <a:gd name="connsiteX8" fmla="*/ 682109 w 1348708"/>
              <a:gd name="connsiteY8" fmla="*/ 0 h 208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8708" h="2083483">
                <a:moveTo>
                  <a:pt x="682109" y="0"/>
                </a:moveTo>
                <a:lnTo>
                  <a:pt x="750529" y="32960"/>
                </a:lnTo>
                <a:cubicBezTo>
                  <a:pt x="1106832" y="226515"/>
                  <a:pt x="1348708" y="604014"/>
                  <a:pt x="1348708" y="1038006"/>
                </a:cubicBezTo>
                <a:cubicBezTo>
                  <a:pt x="1348708" y="1471998"/>
                  <a:pt x="1106832" y="1849497"/>
                  <a:pt x="750529" y="2043052"/>
                </a:cubicBezTo>
                <a:lnTo>
                  <a:pt x="666600" y="2083483"/>
                </a:lnTo>
                <a:lnTo>
                  <a:pt x="598179" y="2050523"/>
                </a:lnTo>
                <a:cubicBezTo>
                  <a:pt x="241877" y="1856968"/>
                  <a:pt x="0" y="1479469"/>
                  <a:pt x="0" y="1045477"/>
                </a:cubicBezTo>
                <a:cubicBezTo>
                  <a:pt x="0" y="611485"/>
                  <a:pt x="241877" y="233986"/>
                  <a:pt x="598179" y="40431"/>
                </a:cubicBezTo>
                <a:lnTo>
                  <a:pt x="682109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56303" y="3910342"/>
            <a:ext cx="1578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P(A ∩ B)</a:t>
            </a:r>
          </a:p>
        </p:txBody>
      </p:sp>
      <p:sp>
        <p:nvSpPr>
          <p:cNvPr id="12" name="Freeform: Shape 11"/>
          <p:cNvSpPr/>
          <p:nvPr/>
        </p:nvSpPr>
        <p:spPr>
          <a:xfrm flipH="1">
            <a:off x="2721473" y="3068198"/>
            <a:ext cx="1619400" cy="2286000"/>
          </a:xfrm>
          <a:custGeom>
            <a:avLst/>
            <a:gdLst>
              <a:gd name="connsiteX0" fmla="*/ 476400 w 1619400"/>
              <a:gd name="connsiteY0" fmla="*/ 0 h 2286000"/>
              <a:gd name="connsiteX1" fmla="*/ 1619400 w 1619400"/>
              <a:gd name="connsiteY1" fmla="*/ 1143000 h 2286000"/>
              <a:gd name="connsiteX2" fmla="*/ 476400 w 1619400"/>
              <a:gd name="connsiteY2" fmla="*/ 2286000 h 2286000"/>
              <a:gd name="connsiteX3" fmla="*/ 31493 w 1619400"/>
              <a:gd name="connsiteY3" fmla="*/ 2196177 h 2286000"/>
              <a:gd name="connsiteX4" fmla="*/ 0 w 1619400"/>
              <a:gd name="connsiteY4" fmla="*/ 2181006 h 2286000"/>
              <a:gd name="connsiteX5" fmla="*/ 83929 w 1619400"/>
              <a:gd name="connsiteY5" fmla="*/ 2140575 h 2286000"/>
              <a:gd name="connsiteX6" fmla="*/ 682108 w 1619400"/>
              <a:gd name="connsiteY6" fmla="*/ 1135529 h 2286000"/>
              <a:gd name="connsiteX7" fmla="*/ 83929 w 1619400"/>
              <a:gd name="connsiteY7" fmla="*/ 130483 h 2286000"/>
              <a:gd name="connsiteX8" fmla="*/ 15509 w 1619400"/>
              <a:gd name="connsiteY8" fmla="*/ 97523 h 2286000"/>
              <a:gd name="connsiteX9" fmla="*/ 31493 w 1619400"/>
              <a:gd name="connsiteY9" fmla="*/ 89823 h 2286000"/>
              <a:gd name="connsiteX10" fmla="*/ 476400 w 1619400"/>
              <a:gd name="connsiteY10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9400" h="2286000">
                <a:moveTo>
                  <a:pt x="476400" y="0"/>
                </a:moveTo>
                <a:cubicBezTo>
                  <a:pt x="1107661" y="0"/>
                  <a:pt x="1619400" y="511739"/>
                  <a:pt x="1619400" y="1143000"/>
                </a:cubicBezTo>
                <a:cubicBezTo>
                  <a:pt x="1619400" y="1774261"/>
                  <a:pt x="1107661" y="2286000"/>
                  <a:pt x="476400" y="2286000"/>
                </a:cubicBezTo>
                <a:cubicBezTo>
                  <a:pt x="318585" y="2286000"/>
                  <a:pt x="168240" y="2254017"/>
                  <a:pt x="31493" y="2196177"/>
                </a:cubicBezTo>
                <a:lnTo>
                  <a:pt x="0" y="2181006"/>
                </a:lnTo>
                <a:lnTo>
                  <a:pt x="83929" y="2140575"/>
                </a:lnTo>
                <a:cubicBezTo>
                  <a:pt x="440232" y="1947020"/>
                  <a:pt x="682108" y="1569521"/>
                  <a:pt x="682108" y="1135529"/>
                </a:cubicBezTo>
                <a:cubicBezTo>
                  <a:pt x="682108" y="701537"/>
                  <a:pt x="440232" y="324038"/>
                  <a:pt x="83929" y="130483"/>
                </a:cubicBezTo>
                <a:lnTo>
                  <a:pt x="15509" y="97523"/>
                </a:lnTo>
                <a:lnTo>
                  <a:pt x="31493" y="89823"/>
                </a:lnTo>
                <a:cubicBezTo>
                  <a:pt x="168240" y="31984"/>
                  <a:pt x="318585" y="0"/>
                  <a:pt x="47640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17073" y="2522493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P(A)</a:t>
            </a:r>
          </a:p>
        </p:txBody>
      </p:sp>
    </p:spTree>
    <p:extLst>
      <p:ext uri="{BB962C8B-B14F-4D97-AF65-F5344CB8AC3E}">
        <p14:creationId xmlns:p14="http://schemas.microsoft.com/office/powerpoint/2010/main" val="29302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12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065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Probability: Bayes Rule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381000" y="1066800"/>
            <a:ext cx="838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Multiplication Rule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22</a:t>
            </a:fld>
            <a:endParaRPr lang="en-GB" altLang="en-US" sz="1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34408" y="1516063"/>
            <a:ext cx="5932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P(A ∩ 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= P(A|B)P(B)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P(B|A)P(A)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1332" y="2455458"/>
            <a:ext cx="4229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P(A|B)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P(B|A)P(A)/P(B)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Down 1"/>
          <p:cNvSpPr/>
          <p:nvPr/>
        </p:nvSpPr>
        <p:spPr>
          <a:xfrm>
            <a:off x="4585321" y="2039283"/>
            <a:ext cx="337108" cy="41617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28854" y="3707205"/>
            <a:ext cx="1906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Likelyhood</a:t>
            </a:r>
            <a:endParaRPr lang="en-GB" altLang="en-US" sz="28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4209907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P(H) / P(D)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5481" y="4757062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  <a:p>
            <a:pPr algn="ctr"/>
            <a:r>
              <a:rPr lang="en-GB" alt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4461" y="4776507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</a:p>
          <a:p>
            <a:pPr algn="ctr"/>
            <a:r>
              <a:rPr lang="en-GB" altLang="en-US" sz="28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3993" y="4209907"/>
            <a:ext cx="1164901" cy="52322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27523" y="4213445"/>
            <a:ext cx="1108955" cy="52322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3707205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11107" y="4206354"/>
            <a:ext cx="811322" cy="52322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9939" y="4115921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7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14" grpId="0"/>
      <p:bldP spid="16" grpId="0"/>
      <p:bldP spid="18" grpId="0"/>
      <p:bldP spid="22" grpId="0"/>
      <p:bldP spid="3" grpId="0" animBg="1"/>
      <p:bldP spid="23" grpId="0" animBg="1"/>
      <p:bldP spid="24" grpId="0"/>
      <p:bldP spid="29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8577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How to Choose the Prior Probability?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142174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P(H)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/ P(D)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5481" y="1811501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4461" y="1808461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919039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9939" y="1327755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960" y="2971594"/>
            <a:ext cx="84805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we have no knowledge, we can assume that each outcome is equally probably.</a:t>
            </a:r>
          </a:p>
          <a:p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mutually exclusive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hyposthesis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we have no knowledge: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0.5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we find out that hypothesis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true: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 and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023" y="4735961"/>
            <a:ext cx="7832644" cy="435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7979" y="4152549"/>
            <a:ext cx="6381882" cy="583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3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841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Normalization Factor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142174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P(H) / 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P(D)</a:t>
            </a:r>
            <a:endParaRPr lang="en-GB" altLang="en-US" sz="2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0907" y="1808461"/>
            <a:ext cx="23855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919039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9939" y="1327755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64322" y="3173225"/>
                <a:ext cx="6450227" cy="119250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22" y="3173225"/>
                <a:ext cx="6450227" cy="11925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723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129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More Data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142174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P(H)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/ P(D)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5481" y="1811501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4461" y="1808461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919039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9939" y="1327755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38071" y="3291911"/>
            <a:ext cx="3661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P(H|D</a:t>
            </a:r>
            <a:r>
              <a:rPr lang="en-GB" alt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|H)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P(H)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3076" y="3879027"/>
            <a:ext cx="4365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P(H|D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|H) 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P(H|D</a:t>
            </a:r>
            <a:r>
              <a:rPr lang="en-GB" alt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/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35576" y="4481128"/>
            <a:ext cx="5044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P(H|D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|H) 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P(H|D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/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3589590" y="50043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95467" y="5772314"/>
                <a:ext cx="4623445" cy="100822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m:rPr>
                              <m:nor/>
                            </m:rPr>
                            <a:rPr lang="en-GB" altLang="en-US" sz="2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∏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altLang="en-US" sz="240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4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𝑃</m:t>
                                  </m:r>
                                  <m:r>
                                    <a:rPr lang="en-US" altLang="en-US" sz="24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</m:t>
                                  </m:r>
                                  <m:r>
                                    <a:rPr lang="en-US" altLang="en-US" sz="2400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en-US" sz="2400" i="1" dirty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en-GB" altLang="en-US" sz="2400" dirty="0"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|</m:t>
                              </m:r>
                              <m:r>
                                <a:rPr lang="en-US" altLang="en-US" sz="24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  <m:r>
                                <a:rPr lang="en-US" altLang="en-US" sz="24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altLang="en-US" sz="240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4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en-US" sz="2400" b="0" i="1" dirty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en-US" sz="24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467" y="5772314"/>
                <a:ext cx="4623445" cy="10082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91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129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More Data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142174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</a:t>
            </a:r>
            <a:r>
              <a:rPr lang="en-GB" alt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P(H)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/ P(D)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5481" y="1811501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84461" y="1808461"/>
            <a:ext cx="18646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</a:p>
          <a:p>
            <a:pPr algn="ctr"/>
            <a:r>
              <a:rPr lang="en-GB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919039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1716" y="1327755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38071" y="3291911"/>
            <a:ext cx="466185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0.7 </a:t>
            </a:r>
          </a:p>
          <a:p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(P(H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= 0.5, P(D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|H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P(D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)=1.4) </a:t>
            </a:r>
            <a:endParaRPr lang="en-GB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3076" y="3879027"/>
            <a:ext cx="543770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/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0.88</a:t>
            </a:r>
          </a:p>
          <a:p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(P(H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= 0.7, P(D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|H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P(D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)=1.26)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35576" y="4481128"/>
            <a:ext cx="576151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2000" b="1" baseline="-25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|H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en-US" sz="2000" b="1" baseline="-25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/ P(D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1</a:t>
            </a:r>
          </a:p>
          <a:p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(P(H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|D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= 0.5, P(D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|H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P(D</a:t>
            </a:r>
            <a:r>
              <a:rPr lang="en-GB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)=1.14)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4543" y="2894768"/>
            <a:ext cx="8948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mutually exclusive hypothesis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(Priors: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0.5):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5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181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 and Information Theory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81550" y="1139788"/>
                <a:ext cx="4961358" cy="119250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𝐸𝑛𝑡𝑟𝑜𝑝𝑦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550" y="1139788"/>
                <a:ext cx="4961358" cy="11925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85960" y="2971594"/>
            <a:ext cx="84805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Two mutually exclusive hypothesis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we have no knowledge: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0.5: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Entropy=1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hypothesis 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true: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 and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1 :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Entropy=0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0.3,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0.7: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Entropy=0.88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0.11, P(H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= 0.89: 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Entropy=0.50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023" y="4214961"/>
            <a:ext cx="7981312" cy="38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7524" y="4803298"/>
            <a:ext cx="7981312" cy="38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796" y="5412912"/>
            <a:ext cx="7981312" cy="387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8521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Example: What is the bias of a coin?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142174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P(H) / P(D)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919039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9939" y="1327755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960" y="2227130"/>
            <a:ext cx="8858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Hypothesis: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probability for head is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(=0.5 for unbiased coin)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 flips of a coin: 3 heads and 7 tails.</a:t>
            </a:r>
          </a:p>
          <a:p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P(D|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(1-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Uninformative prior: P(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uniform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391" y="4818326"/>
            <a:ext cx="1848204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37" y="4818326"/>
            <a:ext cx="1848204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45" y="4817623"/>
            <a:ext cx="1848204" cy="1828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18371" y="4526888"/>
            <a:ext cx="5307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Likelihood                  Prior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31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93" y="4837803"/>
            <a:ext cx="1848204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745" y="4817623"/>
            <a:ext cx="1848204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8521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Example: What is the bias of a coin?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4322" y="1421741"/>
            <a:ext cx="4652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|D) </a:t>
            </a:r>
            <a:r>
              <a:rPr lang="en-GB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 P(D|H) P(H) / P(D)</a:t>
            </a:r>
            <a:endParaRPr lang="en-GB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384543" y="919039"/>
            <a:ext cx="8382000" cy="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17500" indent="-317500"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638175" indent="-2730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Bayes Rule</a:t>
            </a:r>
          </a:p>
          <a:p>
            <a:pPr marL="0" indent="0" eaLnBrk="1" hangingPunct="1">
              <a:lnSpc>
                <a:spcPct val="100000"/>
              </a:lnSpc>
              <a:buClr>
                <a:schemeClr val="tx1"/>
              </a:buClr>
              <a:buSzPct val="120000"/>
              <a:buNone/>
            </a:pPr>
            <a:endParaRPr lang="en-GB" altLang="en-US" sz="20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9939" y="1327755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(H)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(D)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5960" y="2227130"/>
            <a:ext cx="8858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Hypothesis: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probability for head is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(=0.5 for unbiased coin)</a:t>
            </a: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 flips of a coin: 3 heads and 7 tails.</a:t>
            </a:r>
          </a:p>
          <a:p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Likelihood: P(D|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(1-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Prior: </a:t>
            </a: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(1- </a:t>
            </a: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391" y="4818326"/>
            <a:ext cx="1848204" cy="1828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18371" y="4526888"/>
            <a:ext cx="5307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Likelihood                  Prior</a:t>
            </a:r>
            <a:endParaRPr lang="en-GB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8042" y="655552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040" y="653604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962038" y="655552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Course Overview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BFF86-5B43-436A-B5D5-F72019F0412B}"/>
              </a:ext>
            </a:extLst>
          </p:cNvPr>
          <p:cNvSpPr/>
          <p:nvPr/>
        </p:nvSpPr>
        <p:spPr>
          <a:xfrm>
            <a:off x="2489250" y="6400227"/>
            <a:ext cx="4165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http://fenyolab.org/ml2018fall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B229D-93F2-4004-9704-32AEBB7AD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49" t="11800" r="5130" b="17758"/>
          <a:stretch/>
        </p:blipFill>
        <p:spPr>
          <a:xfrm>
            <a:off x="1189526" y="809204"/>
            <a:ext cx="6740667" cy="56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6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8521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Bayes Rule: Example: What is the bias of a coin?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66401" y="860904"/>
            <a:ext cx="20472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10 flips of a coin: 3 heads and 7 tails.</a:t>
            </a: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100 flips of a coin: 45 heads and 55 tails.</a:t>
            </a: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1000 flips of a coin: 515 heads and 485 tails.</a:t>
            </a: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62654" y="732919"/>
            <a:ext cx="2775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  <a:r>
              <a:rPr lang="en-GB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endParaRPr lang="en-GB" altLang="en-US" sz="20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93761" y="630809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350" y="1133029"/>
            <a:ext cx="1848204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350" y="2848629"/>
            <a:ext cx="1848204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350" y="4564229"/>
            <a:ext cx="1848204" cy="1828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09284" y="1241731"/>
            <a:ext cx="752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Prior:</a:t>
            </a:r>
          </a:p>
          <a:p>
            <a:pPr algn="ctr"/>
            <a:r>
              <a:rPr lang="el-GR" alt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12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 </a:t>
            </a:r>
            <a:r>
              <a:rPr lang="el-GR" alt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altLang="en-US" sz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2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alt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39742" y="1689432"/>
            <a:ext cx="721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Uniform</a:t>
            </a:r>
          </a:p>
          <a:p>
            <a:pPr algn="ctr"/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94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078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Unsupervised Learning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31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130912"/>
            <a:ext cx="7708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Finding the structure in data.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976" y="2864425"/>
            <a:ext cx="7708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Dimension reduction</a:t>
            </a:r>
          </a:p>
        </p:txBody>
      </p:sp>
    </p:spTree>
    <p:extLst>
      <p:ext uri="{BB962C8B-B14F-4D97-AF65-F5344CB8AC3E}">
        <p14:creationId xmlns:p14="http://schemas.microsoft.com/office/powerpoint/2010/main" val="2379629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995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Unsupervised Learning: Clustering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32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400"/>
            <a:ext cx="4928723" cy="486520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358639" y="3042303"/>
            <a:ext cx="888763" cy="3102124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1892" y="2612283"/>
            <a:ext cx="2881643" cy="126620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737933" y="1393825"/>
            <a:ext cx="4038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many clusters?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to set the borders between clusters?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Need to select a distance measure.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methods: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k-means clustering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</a:t>
            </a:r>
          </a:p>
        </p:txBody>
      </p:sp>
    </p:spTree>
    <p:extLst>
      <p:ext uri="{BB962C8B-B14F-4D97-AF65-F5344CB8AC3E}">
        <p14:creationId xmlns:p14="http://schemas.microsoft.com/office/powerpoint/2010/main" val="36976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970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Unsupervised Learning: Dimension Reduction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07" y="1224942"/>
            <a:ext cx="4928723" cy="4865208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302775" y="5196286"/>
            <a:ext cx="3840480" cy="1563624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4"/>
          <a:srcRect l="9417"/>
          <a:stretch/>
        </p:blipFill>
        <p:spPr>
          <a:xfrm rot="-5400000">
            <a:off x="-942901" y="2675076"/>
            <a:ext cx="3478796" cy="1563624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5"/>
          <a:srcRect l="7804"/>
          <a:stretch/>
        </p:blipFill>
        <p:spPr>
          <a:xfrm rot="3117351">
            <a:off x="2764410" y="2003324"/>
            <a:ext cx="3949384" cy="156362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048150" y="2220601"/>
            <a:ext cx="2451464" cy="2881238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19923" y="1348559"/>
            <a:ext cx="4038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methods: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Principal Component Analysis (PCA)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t-Distributed Stochastic Neighbor Embedding (t-SNE)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Independent Component Analysis (ICA)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Non-Negative Matrix Factorization (NMF)</a:t>
            </a:r>
          </a:p>
          <a:p>
            <a:pPr marL="800100" lvl="1" indent="-342900">
              <a:buSzPct val="100000"/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Multi-Dimensional Scaling (MDS)</a:t>
            </a:r>
          </a:p>
        </p:txBody>
      </p:sp>
    </p:spTree>
    <p:extLst>
      <p:ext uri="{BB962C8B-B14F-4D97-AF65-F5344CB8AC3E}">
        <p14:creationId xmlns:p14="http://schemas.microsoft.com/office/powerpoint/2010/main" val="352878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703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Supervised Learning: Regression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34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712" t="29346" r="17466" b="40021"/>
          <a:stretch/>
        </p:blipFill>
        <p:spPr>
          <a:xfrm>
            <a:off x="3151133" y="1370343"/>
            <a:ext cx="3318235" cy="1960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3400" y="3589189"/>
                <a:ext cx="7708306" cy="2007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Choose a function, f(</a:t>
                </a:r>
                <a:r>
                  <a:rPr lang="en-US" sz="2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x,w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where  and a performance metric,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p>
                            </m:sSup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 minimize where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p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is the training data and 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(w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,w</a:t>
                </a:r>
                <a:r>
                  <a:rPr lang="en-US" sz="2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,…,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US" sz="2400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are the k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parameters.Commonly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f is a linear function of </a:t>
                </a: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and g is the sum of mean square errors: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589189"/>
                <a:ext cx="7708306" cy="2007537"/>
              </a:xfrm>
              <a:prstGeom prst="rect">
                <a:avLst/>
              </a:prstGeom>
              <a:blipFill>
                <a:blip r:embed="rId3"/>
                <a:stretch>
                  <a:fillRect l="-1266" t="-2128" r="-1345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4035" y="5528181"/>
                <a:ext cx="3775435" cy="1045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35" y="5528181"/>
                <a:ext cx="3775435" cy="10455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30105" y="5235950"/>
                <a:ext cx="5872113" cy="1472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105" y="5235950"/>
                <a:ext cx="5872113" cy="1472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6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97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Model Capacity: Overfitting and </a:t>
            </a:r>
            <a:r>
              <a:rPr lang="en-US" sz="2800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Underfitting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35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622" t="22866" r="1215" b="33099"/>
          <a:stretch/>
        </p:blipFill>
        <p:spPr>
          <a:xfrm>
            <a:off x="2519680" y="959875"/>
            <a:ext cx="4972980" cy="2818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894" t="6307" r="16934" b="39405"/>
          <a:stretch/>
        </p:blipFill>
        <p:spPr>
          <a:xfrm>
            <a:off x="3107728" y="3383281"/>
            <a:ext cx="340307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97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Model Capacity: Overfitting and </a:t>
            </a:r>
            <a:r>
              <a:rPr lang="en-US" sz="2800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Underfitting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36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grayscl/>
          </a:blip>
          <a:srcRect l="28894" t="6307" r="16934" b="39405"/>
          <a:stretch/>
        </p:blipFill>
        <p:spPr>
          <a:xfrm>
            <a:off x="3107728" y="3383281"/>
            <a:ext cx="3403078" cy="347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977" t="19485" b="37817"/>
          <a:stretch/>
        </p:blipFill>
        <p:spPr>
          <a:xfrm>
            <a:off x="2540000" y="741680"/>
            <a:ext cx="5027038" cy="273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54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grayscl/>
          </a:blip>
          <a:srcRect l="19622" t="22866" r="1215" b="33099"/>
          <a:stretch/>
        </p:blipFill>
        <p:spPr>
          <a:xfrm>
            <a:off x="2519680" y="959875"/>
            <a:ext cx="4972980" cy="28186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797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Model Capacity: Overfitting and </a:t>
            </a:r>
            <a:r>
              <a:rPr lang="en-US" sz="2800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Underfitting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37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9024" t="5845" r="16634" b="29549"/>
          <a:stretch/>
        </p:blipFill>
        <p:spPr>
          <a:xfrm>
            <a:off x="3119120" y="3352800"/>
            <a:ext cx="3413760" cy="41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59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97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Model Capacity: Overfitting and Underfitting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38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712" t="29346" r="17466" b="40021"/>
          <a:stretch/>
        </p:blipFill>
        <p:spPr>
          <a:xfrm>
            <a:off x="3172331" y="955563"/>
            <a:ext cx="3318235" cy="1960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13" y="2994242"/>
            <a:ext cx="3603363" cy="35102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4818" y="6386283"/>
            <a:ext cx="3293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Degree of polynomial</a:t>
            </a:r>
          </a:p>
        </p:txBody>
      </p:sp>
      <p:sp>
        <p:nvSpPr>
          <p:cNvPr id="11" name="Rectangle 10"/>
          <p:cNvSpPr/>
          <p:nvPr/>
        </p:nvSpPr>
        <p:spPr>
          <a:xfrm rot="-5400000">
            <a:off x="997893" y="3894182"/>
            <a:ext cx="3293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Error on Training Set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2523" y="3061666"/>
            <a:ext cx="2381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Training Error</a:t>
            </a:r>
          </a:p>
        </p:txBody>
      </p:sp>
    </p:spTree>
    <p:extLst>
      <p:ext uri="{BB962C8B-B14F-4D97-AF65-F5344CB8AC3E}">
        <p14:creationId xmlns:p14="http://schemas.microsoft.com/office/powerpoint/2010/main" val="3277765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97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Model Capacity: Overfitting and </a:t>
            </a:r>
            <a:r>
              <a:rPr lang="en-US" sz="2800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Underfitting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39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50409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four parameters I can fit an elephant, and with five I can make him wiggle his trunk.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John von Neumann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3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Course Overview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4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6C420-DC1D-47A5-B165-CD94D204AF32}"/>
              </a:ext>
            </a:extLst>
          </p:cNvPr>
          <p:cNvSpPr/>
          <p:nvPr/>
        </p:nvSpPr>
        <p:spPr>
          <a:xfrm>
            <a:off x="2621820" y="2970187"/>
            <a:ext cx="390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What is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2559227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605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 and Testing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8043" y="2572489"/>
            <a:ext cx="1121790" cy="142447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28043" y="1495271"/>
            <a:ext cx="1050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0413" y="2375065"/>
            <a:ext cx="1121790" cy="405838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66405" y="3167406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03430" y="2280101"/>
            <a:ext cx="93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3430" y="3384066"/>
            <a:ext cx="164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147794" y="2572489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158789" y="3139672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633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316" y="3011163"/>
            <a:ext cx="3629012" cy="3544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3605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 and Testing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9712" t="29346" r="17466" b="40021"/>
          <a:stretch/>
        </p:blipFill>
        <p:spPr>
          <a:xfrm>
            <a:off x="3151133" y="955560"/>
            <a:ext cx="3318235" cy="19607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17622" y="6471126"/>
            <a:ext cx="3293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Degree of polynomial</a:t>
            </a:r>
          </a:p>
        </p:txBody>
      </p:sp>
      <p:sp>
        <p:nvSpPr>
          <p:cNvPr id="11" name="Rectangle 10"/>
          <p:cNvSpPr/>
          <p:nvPr/>
        </p:nvSpPr>
        <p:spPr>
          <a:xfrm rot="-5400000">
            <a:off x="1139296" y="4016728"/>
            <a:ext cx="3293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Error on Training Set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98908" y="5481611"/>
            <a:ext cx="2381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3156" y="3420926"/>
            <a:ext cx="2381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Error</a:t>
            </a:r>
          </a:p>
        </p:txBody>
      </p:sp>
    </p:spTree>
    <p:extLst>
      <p:ext uri="{BB962C8B-B14F-4D97-AF65-F5344CB8AC3E}">
        <p14:creationId xmlns:p14="http://schemas.microsoft.com/office/powerpoint/2010/main" val="21879564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71" y="3182451"/>
            <a:ext cx="3505369" cy="34147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3605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 and Testing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7622" y="6471126"/>
            <a:ext cx="3293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Degree of polynomial</a:t>
            </a:r>
          </a:p>
        </p:txBody>
      </p:sp>
      <p:sp>
        <p:nvSpPr>
          <p:cNvPr id="11" name="Rectangle 10"/>
          <p:cNvSpPr/>
          <p:nvPr/>
        </p:nvSpPr>
        <p:spPr>
          <a:xfrm rot="-5400000">
            <a:off x="1139296" y="4016728"/>
            <a:ext cx="32938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Error on Training Set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47128" y="5506006"/>
            <a:ext cx="1190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500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algn="ctr">
              <a:buSzPct val="150000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15938" y="3538503"/>
            <a:ext cx="1222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50000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  <a:p>
            <a:pPr algn="ctr">
              <a:buSzPct val="150000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908" t="5270" r="12144" b="20139"/>
          <a:stretch/>
        </p:blipFill>
        <p:spPr>
          <a:xfrm>
            <a:off x="3457226" y="753864"/>
            <a:ext cx="2236657" cy="23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1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159" t="30672" r="3310" b="13719"/>
          <a:stretch/>
        </p:blipFill>
        <p:spPr>
          <a:xfrm>
            <a:off x="3110845" y="1998482"/>
            <a:ext cx="3205113" cy="2705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133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Supervised Learning: Classification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43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3421929" y="2375553"/>
            <a:ext cx="2130461" cy="180994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0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20" t="25023"/>
          <a:stretch/>
        </p:blipFill>
        <p:spPr>
          <a:xfrm>
            <a:off x="3073073" y="1516063"/>
            <a:ext cx="3426096" cy="3647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133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Supervised Learning: Classification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44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988297" y="2450969"/>
            <a:ext cx="3073138" cy="148000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87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824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Generative or Discriminant Algorithms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77222" y="1166704"/>
            <a:ext cx="877824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Generative algorithm: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Learns the probabilities of data given the hypothesis p(D|H) and the prior probability of the hypothesis p(H) and calculates the probability of the hypothesis given the data p(H|D) using Bayes Rule, and derives decision boundary using p(H|D). </a:t>
            </a:r>
          </a:p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- In general a lot of data is needed to estimate the conditional probabilities.</a:t>
            </a:r>
          </a:p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Discriminant algorithm: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Learns the probability of the hypothesis given the data p(H|D) or the decision boundary directly. </a:t>
            </a:r>
          </a:p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99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824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Generative or Discriminant Algorithms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759" y="846191"/>
            <a:ext cx="8542572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“One should solve the classification problem directly and never solve a more general problem as an intermediate step“, </a:t>
            </a:r>
          </a:p>
          <a:p>
            <a:pPr lvl="0">
              <a:spcBef>
                <a:spcPts val="641"/>
              </a:spcBef>
              <a:spcAft>
                <a:spcPts val="0"/>
              </a:spcAft>
              <a:buNone/>
              <a:tabLst>
                <a:tab pos="0" algn="l"/>
              </a:tabLst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Vapnik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Statistical Learning Theory, John Wiley &amp; Sons 1998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7000" y="6363060"/>
            <a:ext cx="5924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Nguyen et al., “Plug &amp; Play Generative Networks: Conditional Iterative Generation of Images in Latent Space”, https://arxiv.org/abs/1612.00005.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22" y="2357524"/>
            <a:ext cx="3826312" cy="39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322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Evaluation of Binary Classification Models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2025733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47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392" y="2387244"/>
            <a:ext cx="144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7938" y="776629"/>
            <a:ext cx="1708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6577" y="1556989"/>
            <a:ext cx="1470582" cy="10694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88728" y="1556989"/>
            <a:ext cx="1470582" cy="10694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18145" y="2631647"/>
            <a:ext cx="1470582" cy="10694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0296" y="2631647"/>
            <a:ext cx="1470582" cy="10694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12359" y="1149230"/>
            <a:ext cx="2599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0               1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7354" y="1865176"/>
            <a:ext cx="25999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24089" y="1704526"/>
            <a:ext cx="147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609" y="2736986"/>
            <a:ext cx="147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85041" y="2738621"/>
            <a:ext cx="147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22973" y="1697262"/>
            <a:ext cx="147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3973" y="4255123"/>
            <a:ext cx="8804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False Positive Rate = FP/(FP+TN) – fraction of label 0 predicted to be label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Accuracy = (TP+TN)/total  - fraction of correct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Precision = TP/(TP+FP) – fraction of correct among positive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Sensitivity = TP/(TP+FN) – fraction of correct predictions among label 1. Also called true positive rate and recall.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Specificity = TN/(TN+FP) – fraction of correct predictions among label 0</a:t>
            </a:r>
          </a:p>
        </p:txBody>
      </p:sp>
    </p:spTree>
    <p:extLst>
      <p:ext uri="{BB962C8B-B14F-4D97-AF65-F5344CB8AC3E}">
        <p14:creationId xmlns:p14="http://schemas.microsoft.com/office/powerpoint/2010/main" val="23832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85" y="3829355"/>
            <a:ext cx="2587752" cy="26093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973" y="918576"/>
            <a:ext cx="2697485" cy="25725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294" y="913388"/>
            <a:ext cx="2697485" cy="2572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7322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Evaluation of Binary Classification Models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37090" y="112252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977619" y="112252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696121" y="4151405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453349" y="5167791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597" y="3718709"/>
            <a:ext cx="2588890" cy="272004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412215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479012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631412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783812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936212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088612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523819" y="3168421"/>
            <a:ext cx="0" cy="292608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735" y="3718709"/>
            <a:ext cx="2587752" cy="2724912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2801282" y="4159264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98633" y="5175650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31" y="913387"/>
            <a:ext cx="2697485" cy="2572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800" y="112252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979083" y="112252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07195" y="5465173"/>
            <a:ext cx="2180632" cy="13840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39067" y="5921867"/>
            <a:ext cx="598807" cy="3868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39067" y="6394781"/>
            <a:ext cx="598807" cy="3868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5" grpId="0"/>
      <p:bldP spid="86" grpId="0"/>
      <p:bldP spid="79" grpId="0"/>
      <p:bldP spid="80" grpId="0"/>
      <p:bldP spid="11" grpId="0" animBg="1"/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247" y="916902"/>
            <a:ext cx="2599949" cy="2572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48" y="3856501"/>
            <a:ext cx="2648717" cy="2572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511" y="916902"/>
            <a:ext cx="2599949" cy="2572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746" y="3853738"/>
            <a:ext cx="2648717" cy="25725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7322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Evaluation of Binary Classification Models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37090" y="1118535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977619" y="2674075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526438" y="4151405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453349" y="5167791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584461" y="5299908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94936" y="4185834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1800" y="1126394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96273" y="2540533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Label 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195" y="5465173"/>
            <a:ext cx="2180632" cy="1384080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4739067" y="5921867"/>
            <a:ext cx="598807" cy="3868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739067" y="6394781"/>
            <a:ext cx="598807" cy="38686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8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392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Example: Image Classification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7362" y="6081570"/>
            <a:ext cx="2519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Russakovsky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al., ImageNet Large Scale Visual Recognition Challenge. IJCV, 2015.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421" y="785858"/>
            <a:ext cx="4115157" cy="60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66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/>
          </p:cNvPicPr>
          <p:nvPr/>
        </p:nvPicPr>
        <p:blipFill rotWithShape="1">
          <a:blip r:embed="rId2"/>
          <a:srcRect l="14510" t="6570" r="3272" b="13745"/>
          <a:stretch/>
        </p:blipFill>
        <p:spPr>
          <a:xfrm>
            <a:off x="2361662" y="2475797"/>
            <a:ext cx="2137626" cy="1371600"/>
          </a:xfrm>
          <a:prstGeom prst="rect">
            <a:avLst/>
          </a:prstGeom>
        </p:spPr>
      </p:pic>
      <p:pic>
        <p:nvPicPr>
          <p:cNvPr id="39" name="Picture 38"/>
          <p:cNvPicPr>
            <a:picLocks/>
          </p:cNvPicPr>
          <p:nvPr/>
        </p:nvPicPr>
        <p:blipFill rotWithShape="1">
          <a:blip r:embed="rId3"/>
          <a:srcRect l="14002" t="6570" r="2777" b="13744"/>
          <a:stretch/>
        </p:blipFill>
        <p:spPr>
          <a:xfrm>
            <a:off x="82293" y="2475797"/>
            <a:ext cx="2163698" cy="1371600"/>
          </a:xfrm>
          <a:prstGeom prst="rect">
            <a:avLst/>
          </a:prstGeom>
        </p:spPr>
      </p:pic>
      <p:pic>
        <p:nvPicPr>
          <p:cNvPr id="40" name="Picture 39"/>
          <p:cNvPicPr>
            <a:picLocks/>
          </p:cNvPicPr>
          <p:nvPr/>
        </p:nvPicPr>
        <p:blipFill rotWithShape="1">
          <a:blip r:embed="rId2"/>
          <a:srcRect l="14877" t="6570" r="2818" b="12919"/>
          <a:stretch/>
        </p:blipFill>
        <p:spPr>
          <a:xfrm>
            <a:off x="6901154" y="2475797"/>
            <a:ext cx="2139884" cy="1371600"/>
          </a:xfrm>
          <a:prstGeom prst="rect">
            <a:avLst/>
          </a:prstGeom>
        </p:spPr>
      </p:pic>
      <p:pic>
        <p:nvPicPr>
          <p:cNvPr id="41" name="Picture 40"/>
          <p:cNvPicPr>
            <a:picLocks/>
          </p:cNvPicPr>
          <p:nvPr/>
        </p:nvPicPr>
        <p:blipFill rotWithShape="1">
          <a:blip r:embed="rId3"/>
          <a:srcRect l="14329" t="6570" r="2458" b="13745"/>
          <a:stretch/>
        </p:blipFill>
        <p:spPr>
          <a:xfrm>
            <a:off x="4679484" y="2475797"/>
            <a:ext cx="2163509" cy="137160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 rotWithShape="1">
          <a:blip r:embed="rId4"/>
          <a:srcRect l="13817" t="5844" r="3878" b="10239"/>
          <a:stretch/>
        </p:blipFill>
        <p:spPr>
          <a:xfrm>
            <a:off x="94697" y="876690"/>
            <a:ext cx="2139885" cy="137160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5"/>
          <a:srcRect l="14567" t="5845" r="2700" b="13331"/>
          <a:stretch/>
        </p:blipFill>
        <p:spPr>
          <a:xfrm>
            <a:off x="2338408" y="876690"/>
            <a:ext cx="2150976" cy="137160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5"/>
          <a:srcRect l="15264" t="5845" r="4594" b="13331"/>
          <a:stretch/>
        </p:blipFill>
        <p:spPr>
          <a:xfrm>
            <a:off x="6929279" y="876690"/>
            <a:ext cx="2083635" cy="1371600"/>
          </a:xfrm>
          <a:prstGeom prst="rect">
            <a:avLst/>
          </a:prstGeom>
        </p:spPr>
      </p:pic>
      <p:pic>
        <p:nvPicPr>
          <p:cNvPr id="33" name="Picture 32"/>
          <p:cNvPicPr>
            <a:picLocks/>
          </p:cNvPicPr>
          <p:nvPr/>
        </p:nvPicPr>
        <p:blipFill rotWithShape="1">
          <a:blip r:embed="rId4"/>
          <a:srcRect l="15684" t="5845" r="3453" b="13331"/>
          <a:stretch/>
        </p:blipFill>
        <p:spPr>
          <a:xfrm>
            <a:off x="4681723" y="876690"/>
            <a:ext cx="2102398" cy="13716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6"/>
          <a:srcRect l="14480" r="7354"/>
          <a:stretch/>
        </p:blipFill>
        <p:spPr>
          <a:xfrm>
            <a:off x="2413884" y="4760191"/>
            <a:ext cx="2045446" cy="2286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7"/>
          <a:srcRect l="13976" r="6050"/>
          <a:stretch/>
        </p:blipFill>
        <p:spPr>
          <a:xfrm>
            <a:off x="99610" y="4760191"/>
            <a:ext cx="2092750" cy="22860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6"/>
          <a:srcRect l="16650" r="5690"/>
          <a:stretch/>
        </p:blipFill>
        <p:spPr>
          <a:xfrm>
            <a:off x="6967536" y="4760291"/>
            <a:ext cx="2032198" cy="2286000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7"/>
          <a:srcRect l="14048" r="5573"/>
          <a:stretch/>
        </p:blipFill>
        <p:spPr>
          <a:xfrm>
            <a:off x="4655313" y="4728075"/>
            <a:ext cx="2103345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7322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Evaluation of Binary Classification Models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478" y="2755251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017" y="1265437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/>
          <a:srcRect l="17306" t="4071" r="2345" b="11110"/>
          <a:stretch/>
        </p:blipFill>
        <p:spPr>
          <a:xfrm>
            <a:off x="1567390" y="1265327"/>
            <a:ext cx="635793" cy="640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17663" t="3868" r="3077" b="11510"/>
          <a:stretch/>
        </p:blipFill>
        <p:spPr>
          <a:xfrm>
            <a:off x="3803449" y="1265327"/>
            <a:ext cx="628651" cy="64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798" y="814803"/>
            <a:ext cx="2279369" cy="31837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9232" y="814803"/>
            <a:ext cx="2279369" cy="31837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70517" y="814803"/>
            <a:ext cx="2279369" cy="31837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43951" y="814803"/>
            <a:ext cx="2279369" cy="31837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/>
          <a:srcRect l="14508" t="3201" r="3251" b="10686"/>
          <a:stretch/>
        </p:blipFill>
        <p:spPr>
          <a:xfrm>
            <a:off x="8436121" y="1246837"/>
            <a:ext cx="617819" cy="640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16304" t="3623" r="4464" b="10290"/>
          <a:stretch/>
        </p:blipFill>
        <p:spPr>
          <a:xfrm>
            <a:off x="6125348" y="1255358"/>
            <a:ext cx="595400" cy="64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Rectangle 47"/>
          <p:cNvSpPr/>
          <p:nvPr/>
        </p:nvSpPr>
        <p:spPr>
          <a:xfrm>
            <a:off x="0" y="3981788"/>
            <a:ext cx="9144000" cy="64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846918" y="4760291"/>
            <a:ext cx="2279369" cy="202457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567302" y="4760291"/>
            <a:ext cx="2279369" cy="202457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286010" y="4760291"/>
            <a:ext cx="2279369" cy="202457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301" y="4760291"/>
            <a:ext cx="2279369" cy="202457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-3290" y="4728075"/>
            <a:ext cx="9144000" cy="64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04223" y="4177161"/>
            <a:ext cx="710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Receiver Operator Characteristic (ROC)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45414" y="1265437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66441" y="1265437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47265" y="1265437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45414" y="275002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48719" y="2819502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47265" y="2819119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Positive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</a:p>
        </p:txBody>
      </p:sp>
      <p:sp>
        <p:nvSpPr>
          <p:cNvPr id="45" name="TextBox 44"/>
          <p:cNvSpPr txBox="1"/>
          <p:nvPr/>
        </p:nvSpPr>
        <p:spPr>
          <a:xfrm rot="-5400000">
            <a:off x="-651571" y="5720205"/>
            <a:ext cx="1517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 Positive Rate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0754" y="6571410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 Positive Rate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-5400000">
            <a:off x="6168115" y="5714757"/>
            <a:ext cx="1517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 Positive Rate</a:t>
            </a:r>
          </a:p>
        </p:txBody>
      </p:sp>
      <p:sp>
        <p:nvSpPr>
          <p:cNvPr id="51" name="TextBox 50"/>
          <p:cNvSpPr txBox="1"/>
          <p:nvPr/>
        </p:nvSpPr>
        <p:spPr>
          <a:xfrm rot="-5400000">
            <a:off x="3888689" y="5714757"/>
            <a:ext cx="1517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 Positive Rate</a:t>
            </a:r>
          </a:p>
        </p:txBody>
      </p:sp>
      <p:sp>
        <p:nvSpPr>
          <p:cNvPr id="52" name="TextBox 51"/>
          <p:cNvSpPr txBox="1"/>
          <p:nvPr/>
        </p:nvSpPr>
        <p:spPr>
          <a:xfrm rot="-5400000">
            <a:off x="1635723" y="5714757"/>
            <a:ext cx="1517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True Positive Rate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700035" y="6571410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 Positive Rate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862013" y="6571410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 Positive Rate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34478" y="6571410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False Positive Rate</a:t>
            </a:r>
          </a:p>
        </p:txBody>
      </p:sp>
    </p:spTree>
    <p:extLst>
      <p:ext uri="{BB962C8B-B14F-4D97-AF65-F5344CB8AC3E}">
        <p14:creationId xmlns:p14="http://schemas.microsoft.com/office/powerpoint/2010/main" val="303494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51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891755" y="1819368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37903" y="4445192"/>
            <a:ext cx="263950" cy="2639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9" idx="7"/>
          </p:cNvCxnSpPr>
          <p:nvPr/>
        </p:nvCxnSpPr>
        <p:spPr>
          <a:xfrm flipH="1">
            <a:off x="4563198" y="1951343"/>
            <a:ext cx="1460532" cy="2532504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9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52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891755" y="1819368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30221" y="1951343"/>
            <a:ext cx="1093509" cy="659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783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53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939642" y="2865749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4666268" y="2997724"/>
            <a:ext cx="405350" cy="10746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376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54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600274" y="4034672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4383464" y="4166647"/>
            <a:ext cx="348787" cy="12443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177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55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 flipH="1">
            <a:off x="4081795" y="3968683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4213770" y="4188511"/>
            <a:ext cx="348787" cy="12443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3400" y="5555923"/>
            <a:ext cx="7708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want to use a large training rate when we are far from the minimum and decrease it as we get closer.</a:t>
            </a:r>
          </a:p>
        </p:txBody>
      </p:sp>
    </p:spTree>
    <p:extLst>
      <p:ext uri="{BB962C8B-B14F-4D97-AF65-F5344CB8AC3E}">
        <p14:creationId xmlns:p14="http://schemas.microsoft.com/office/powerpoint/2010/main" val="1022432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56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42581" y="1902635"/>
            <a:ext cx="3440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the gradient is small in an extended region, gradient descent becomes very slow.</a:t>
            </a: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8109731" y="1384088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05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820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Training: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57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4158" y="3479479"/>
            <a:ext cx="314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Gradient descent can get stuck in local minima.</a:t>
            </a:r>
          </a:p>
        </p:txBody>
      </p:sp>
      <p:sp>
        <p:nvSpPr>
          <p:cNvPr id="2" name="Freeform: Shape 1"/>
          <p:cNvSpPr/>
          <p:nvPr/>
        </p:nvSpPr>
        <p:spPr>
          <a:xfrm>
            <a:off x="707010" y="1516063"/>
            <a:ext cx="8220173" cy="3061104"/>
          </a:xfrm>
          <a:custGeom>
            <a:avLst/>
            <a:gdLst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693790 w 8220173"/>
              <a:gd name="connsiteY12" fmla="*/ 179109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  <a:gd name="connsiteX0" fmla="*/ 0 w 8220173"/>
              <a:gd name="connsiteY0" fmla="*/ 0 h 3061104"/>
              <a:gd name="connsiteX1" fmla="*/ 282804 w 8220173"/>
              <a:gd name="connsiteY1" fmla="*/ 772998 h 3061104"/>
              <a:gd name="connsiteX2" fmla="*/ 754144 w 8220173"/>
              <a:gd name="connsiteY2" fmla="*/ 1376313 h 3061104"/>
              <a:gd name="connsiteX3" fmla="*/ 1357460 w 8220173"/>
              <a:gd name="connsiteY3" fmla="*/ 1809946 h 3061104"/>
              <a:gd name="connsiteX4" fmla="*/ 2243579 w 8220173"/>
              <a:gd name="connsiteY4" fmla="*/ 1762812 h 3061104"/>
              <a:gd name="connsiteX5" fmla="*/ 2667786 w 8220173"/>
              <a:gd name="connsiteY5" fmla="*/ 1480008 h 3061104"/>
              <a:gd name="connsiteX6" fmla="*/ 3195687 w 8220173"/>
              <a:gd name="connsiteY6" fmla="*/ 1706251 h 3061104"/>
              <a:gd name="connsiteX7" fmla="*/ 3469064 w 8220173"/>
              <a:gd name="connsiteY7" fmla="*/ 2422689 h 3061104"/>
              <a:gd name="connsiteX8" fmla="*/ 3648173 w 8220173"/>
              <a:gd name="connsiteY8" fmla="*/ 3007150 h 3061104"/>
              <a:gd name="connsiteX9" fmla="*/ 3921550 w 8220173"/>
              <a:gd name="connsiteY9" fmla="*/ 2941163 h 3061104"/>
              <a:gd name="connsiteX10" fmla="*/ 4128940 w 8220173"/>
              <a:gd name="connsiteY10" fmla="*/ 2177592 h 3061104"/>
              <a:gd name="connsiteX11" fmla="*/ 4609707 w 8220173"/>
              <a:gd name="connsiteY11" fmla="*/ 999241 h 3061104"/>
              <a:gd name="connsiteX12" fmla="*/ 5514681 w 8220173"/>
              <a:gd name="connsiteY12" fmla="*/ 329938 h 3061104"/>
              <a:gd name="connsiteX13" fmla="*/ 6202837 w 8220173"/>
              <a:gd name="connsiteY13" fmla="*/ 37707 h 3061104"/>
              <a:gd name="connsiteX14" fmla="*/ 8220173 w 8220173"/>
              <a:gd name="connsiteY14" fmla="*/ 9427 h 3061104"/>
              <a:gd name="connsiteX15" fmla="*/ 8220173 w 8220173"/>
              <a:gd name="connsiteY15" fmla="*/ 9427 h 30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20173" h="3061104">
                <a:moveTo>
                  <a:pt x="0" y="0"/>
                </a:moveTo>
                <a:cubicBezTo>
                  <a:pt x="78556" y="271806"/>
                  <a:pt x="157113" y="543613"/>
                  <a:pt x="282804" y="772998"/>
                </a:cubicBezTo>
                <a:cubicBezTo>
                  <a:pt x="408495" y="1002384"/>
                  <a:pt x="575035" y="1203488"/>
                  <a:pt x="754144" y="1376313"/>
                </a:cubicBezTo>
                <a:cubicBezTo>
                  <a:pt x="933253" y="1549138"/>
                  <a:pt x="1109221" y="1745530"/>
                  <a:pt x="1357460" y="1809946"/>
                </a:cubicBezTo>
                <a:cubicBezTo>
                  <a:pt x="1605699" y="1874362"/>
                  <a:pt x="2025192" y="1817802"/>
                  <a:pt x="2243579" y="1762812"/>
                </a:cubicBezTo>
                <a:cubicBezTo>
                  <a:pt x="2461966" y="1707822"/>
                  <a:pt x="2509101" y="1489435"/>
                  <a:pt x="2667786" y="1480008"/>
                </a:cubicBezTo>
                <a:cubicBezTo>
                  <a:pt x="2826471" y="1470581"/>
                  <a:pt x="3062141" y="1549138"/>
                  <a:pt x="3195687" y="1706251"/>
                </a:cubicBezTo>
                <a:cubicBezTo>
                  <a:pt x="3329233" y="1863364"/>
                  <a:pt x="3393650" y="2205873"/>
                  <a:pt x="3469064" y="2422689"/>
                </a:cubicBezTo>
                <a:cubicBezTo>
                  <a:pt x="3544478" y="2639505"/>
                  <a:pt x="3572759" y="2920738"/>
                  <a:pt x="3648173" y="3007150"/>
                </a:cubicBezTo>
                <a:cubicBezTo>
                  <a:pt x="3723587" y="3093562"/>
                  <a:pt x="3841422" y="3079423"/>
                  <a:pt x="3921550" y="2941163"/>
                </a:cubicBezTo>
                <a:cubicBezTo>
                  <a:pt x="4001678" y="2802903"/>
                  <a:pt x="4014247" y="2501246"/>
                  <a:pt x="4128940" y="2177592"/>
                </a:cubicBezTo>
                <a:cubicBezTo>
                  <a:pt x="4243633" y="1853938"/>
                  <a:pt x="4378750" y="1307183"/>
                  <a:pt x="4609707" y="999241"/>
                </a:cubicBezTo>
                <a:cubicBezTo>
                  <a:pt x="4840664" y="691299"/>
                  <a:pt x="5249159" y="490194"/>
                  <a:pt x="5514681" y="329938"/>
                </a:cubicBezTo>
                <a:cubicBezTo>
                  <a:pt x="5780203" y="169682"/>
                  <a:pt x="5751922" y="91125"/>
                  <a:pt x="6202837" y="37707"/>
                </a:cubicBezTo>
                <a:cubicBezTo>
                  <a:pt x="6653752" y="-15711"/>
                  <a:pt x="8220173" y="9427"/>
                  <a:pt x="8220173" y="9427"/>
                </a:cubicBezTo>
                <a:lnTo>
                  <a:pt x="8220173" y="9427"/>
                </a:ln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123710" y="3227065"/>
            <a:ext cx="263950" cy="263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4970" y="5297858"/>
            <a:ext cx="8261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improve the behavior for shallow local minima, we can modify gradient descent to take the average of the gradient for the last few steps (similar to momentum and friction).</a:t>
            </a:r>
          </a:p>
        </p:txBody>
      </p:sp>
    </p:spTree>
    <p:extLst>
      <p:ext uri="{BB962C8B-B14F-4D97-AF65-F5344CB8AC3E}">
        <p14:creationId xmlns:p14="http://schemas.microsoft.com/office/powerpoint/2010/main" val="19568437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461" t="30987" b="17243"/>
          <a:stretch/>
        </p:blipFill>
        <p:spPr>
          <a:xfrm>
            <a:off x="413401" y="3773564"/>
            <a:ext cx="3591611" cy="247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306" r="27154"/>
          <a:stretch/>
        </p:blipFill>
        <p:spPr>
          <a:xfrm>
            <a:off x="1442301" y="798835"/>
            <a:ext cx="1470580" cy="3024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769" y="3773564"/>
            <a:ext cx="3412503" cy="269322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564" y="646678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Slope</a:t>
            </a:r>
          </a:p>
        </p:txBody>
      </p:sp>
      <p:sp>
        <p:nvSpPr>
          <p:cNvPr id="13" name="TextBox 12"/>
          <p:cNvSpPr txBox="1"/>
          <p:nvPr/>
        </p:nvSpPr>
        <p:spPr>
          <a:xfrm rot="-5400000">
            <a:off x="-784629" y="4828523"/>
            <a:ext cx="21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 of Square Errors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611" t="22748" r="14151" b="32145"/>
          <a:stretch/>
        </p:blipFill>
        <p:spPr>
          <a:xfrm>
            <a:off x="4724197" y="927498"/>
            <a:ext cx="4021226" cy="2767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9374" t="23922" r="14151" b="30031"/>
          <a:stretch/>
        </p:blipFill>
        <p:spPr>
          <a:xfrm>
            <a:off x="4724197" y="3858181"/>
            <a:ext cx="3974920" cy="27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1461" t="30987" b="17243"/>
          <a:stretch/>
        </p:blipFill>
        <p:spPr>
          <a:xfrm>
            <a:off x="413401" y="3773564"/>
            <a:ext cx="3591611" cy="247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306" r="27154"/>
          <a:stretch/>
        </p:blipFill>
        <p:spPr>
          <a:xfrm>
            <a:off x="1442301" y="798835"/>
            <a:ext cx="1470580" cy="3024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769" y="3773564"/>
            <a:ext cx="3412503" cy="269322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564" y="646678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Slope</a:t>
            </a:r>
          </a:p>
        </p:txBody>
      </p:sp>
      <p:sp>
        <p:nvSpPr>
          <p:cNvPr id="13" name="TextBox 12"/>
          <p:cNvSpPr txBox="1"/>
          <p:nvPr/>
        </p:nvSpPr>
        <p:spPr>
          <a:xfrm rot="-5400000">
            <a:off x="-784629" y="4828523"/>
            <a:ext cx="21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 of Square Errors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1482" y="5902748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Intercept</a:t>
            </a:r>
          </a:p>
        </p:txBody>
      </p:sp>
      <p:sp>
        <p:nvSpPr>
          <p:cNvPr id="15" name="TextBox 14"/>
          <p:cNvSpPr txBox="1"/>
          <p:nvPr/>
        </p:nvSpPr>
        <p:spPr>
          <a:xfrm rot="-5400000">
            <a:off x="4356824" y="348707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Slope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5"/>
          <a:srcRect l="8434" t="4204" r="4901" b="6540"/>
          <a:stretch/>
        </p:blipFill>
        <p:spPr>
          <a:xfrm>
            <a:off x="4966097" y="1513512"/>
            <a:ext cx="4142232" cy="43251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1855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3" y="965985"/>
            <a:ext cx="5791702" cy="13412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65759" y="137160"/>
            <a:ext cx="3150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Example: Games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59" y="2285938"/>
            <a:ext cx="5919729" cy="20118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14" y="4003150"/>
            <a:ext cx="5761219" cy="26093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2837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91" t="4507" r="6328" b="6558"/>
          <a:stretch/>
        </p:blipFill>
        <p:spPr>
          <a:xfrm>
            <a:off x="4958501" y="1508289"/>
            <a:ext cx="4138367" cy="43269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1461" t="30987" b="17243"/>
          <a:stretch/>
        </p:blipFill>
        <p:spPr>
          <a:xfrm>
            <a:off x="413401" y="3773564"/>
            <a:ext cx="3591611" cy="2479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3306" r="27154"/>
          <a:stretch/>
        </p:blipFill>
        <p:spPr>
          <a:xfrm>
            <a:off x="1442301" y="798835"/>
            <a:ext cx="1470580" cy="3024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769" y="3773564"/>
            <a:ext cx="3412503" cy="269322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1564" y="6466785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Slope</a:t>
            </a:r>
          </a:p>
        </p:txBody>
      </p:sp>
      <p:sp>
        <p:nvSpPr>
          <p:cNvPr id="13" name="TextBox 12"/>
          <p:cNvSpPr txBox="1"/>
          <p:nvPr/>
        </p:nvSpPr>
        <p:spPr>
          <a:xfrm rot="-5400000">
            <a:off x="-784629" y="4828523"/>
            <a:ext cx="219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Sum of Square Errors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1482" y="5902748"/>
            <a:ext cx="105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Intercept</a:t>
            </a:r>
          </a:p>
        </p:txBody>
      </p:sp>
      <p:sp>
        <p:nvSpPr>
          <p:cNvPr id="15" name="TextBox 14"/>
          <p:cNvSpPr txBox="1"/>
          <p:nvPr/>
        </p:nvSpPr>
        <p:spPr>
          <a:xfrm rot="-5400000">
            <a:off x="4356824" y="3487074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866330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529"/>
          <a:stretch/>
        </p:blipFill>
        <p:spPr>
          <a:xfrm>
            <a:off x="5618537" y="837539"/>
            <a:ext cx="3120108" cy="2558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346" t="4600" r="5539" b="6086"/>
          <a:stretch/>
        </p:blipFill>
        <p:spPr>
          <a:xfrm>
            <a:off x="5194165" y="3595605"/>
            <a:ext cx="3200400" cy="3284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205" t="4128" r="5272" b="6356"/>
          <a:stretch/>
        </p:blipFill>
        <p:spPr>
          <a:xfrm>
            <a:off x="1329184" y="3557897"/>
            <a:ext cx="3200400" cy="3315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747" b="15142"/>
          <a:stretch/>
        </p:blipFill>
        <p:spPr>
          <a:xfrm>
            <a:off x="1609301" y="790404"/>
            <a:ext cx="3132386" cy="2570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0284" y="2791397"/>
            <a:ext cx="2309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 of Square Errors</a:t>
            </a:r>
          </a:p>
        </p:txBody>
      </p:sp>
    </p:spTree>
    <p:extLst>
      <p:ext uri="{BB962C8B-B14F-4D97-AF65-F5344CB8AC3E}">
        <p14:creationId xmlns:p14="http://schemas.microsoft.com/office/powerpoint/2010/main" val="2865001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9205" t="4128" r="5272" b="6356"/>
          <a:stretch/>
        </p:blipFill>
        <p:spPr>
          <a:xfrm>
            <a:off x="1329184" y="3557897"/>
            <a:ext cx="3200400" cy="3315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747" b="15142"/>
          <a:stretch/>
        </p:blipFill>
        <p:spPr>
          <a:xfrm>
            <a:off x="1609301" y="790404"/>
            <a:ext cx="3132386" cy="2570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8197" t="2471" r="25271" b="17020"/>
          <a:stretch/>
        </p:blipFill>
        <p:spPr>
          <a:xfrm>
            <a:off x="6249972" y="824368"/>
            <a:ext cx="1442301" cy="2542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868" t="4545" r="5416" b="6132"/>
          <a:stretch/>
        </p:blipFill>
        <p:spPr>
          <a:xfrm>
            <a:off x="5134610" y="3559837"/>
            <a:ext cx="3200400" cy="33006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0284" y="2791397"/>
            <a:ext cx="2309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 of Square Errors</a:t>
            </a:r>
          </a:p>
        </p:txBody>
      </p:sp>
    </p:spTree>
    <p:extLst>
      <p:ext uri="{BB962C8B-B14F-4D97-AF65-F5344CB8AC3E}">
        <p14:creationId xmlns:p14="http://schemas.microsoft.com/office/powerpoint/2010/main" val="794490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4747" b="15142"/>
          <a:stretch/>
        </p:blipFill>
        <p:spPr>
          <a:xfrm>
            <a:off x="1590443" y="790404"/>
            <a:ext cx="3132386" cy="25700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197" t="2471" r="25271" b="17020"/>
          <a:stretch/>
        </p:blipFill>
        <p:spPr>
          <a:xfrm>
            <a:off x="6249972" y="824368"/>
            <a:ext cx="1442301" cy="25426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0283" y="2791397"/>
            <a:ext cx="2511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 of Absolute Errors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511" t="3741" r="5199" b="6548"/>
          <a:stretch/>
        </p:blipFill>
        <p:spPr>
          <a:xfrm>
            <a:off x="5033914" y="3565144"/>
            <a:ext cx="3200400" cy="3292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580" t="4321" r="6004" b="5968"/>
          <a:stretch/>
        </p:blipFill>
        <p:spPr>
          <a:xfrm>
            <a:off x="1355103" y="3523729"/>
            <a:ext cx="3200400" cy="33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17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369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Error Landscape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63" y="866826"/>
            <a:ext cx="3017520" cy="29863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334"/>
          <a:stretch/>
        </p:blipFill>
        <p:spPr>
          <a:xfrm>
            <a:off x="6126480" y="735289"/>
            <a:ext cx="3017520" cy="3117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08769"/>
            <a:ext cx="3017520" cy="3074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384" y="3997046"/>
            <a:ext cx="3017520" cy="2986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t="347"/>
          <a:stretch/>
        </p:blipFill>
        <p:spPr>
          <a:xfrm>
            <a:off x="6109983" y="3834303"/>
            <a:ext cx="3017520" cy="3149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3" y="778549"/>
            <a:ext cx="3017520" cy="307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3291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48031" y="6282349"/>
            <a:ext cx="228600" cy="2286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361" r="48521"/>
          <a:stretch/>
        </p:blipFill>
        <p:spPr>
          <a:xfrm>
            <a:off x="7622164" y="1490663"/>
            <a:ext cx="1521836" cy="4852506"/>
          </a:xfrm>
          <a:prstGeom prst="rect">
            <a:avLst/>
          </a:prstGeom>
          <a:ln w="19050">
            <a:noFill/>
          </a:ln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92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291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964" r="48408"/>
          <a:stretch/>
        </p:blipFill>
        <p:spPr>
          <a:xfrm>
            <a:off x="7550680" y="1490663"/>
            <a:ext cx="1593320" cy="4852506"/>
          </a:xfrm>
          <a:prstGeom prst="rect">
            <a:avLst/>
          </a:prstGeom>
          <a:ln w="19050">
            <a:noFill/>
          </a:ln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708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291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819" r="48408"/>
          <a:stretch/>
        </p:blipFill>
        <p:spPr>
          <a:xfrm>
            <a:off x="7543799" y="1492948"/>
            <a:ext cx="1600201" cy="4852506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66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291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571" r="48409"/>
          <a:stretch/>
        </p:blipFill>
        <p:spPr>
          <a:xfrm>
            <a:off x="7532018" y="1492936"/>
            <a:ext cx="1611981" cy="4852506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4969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654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764" r="48409"/>
          <a:stretch/>
        </p:blipFill>
        <p:spPr>
          <a:xfrm>
            <a:off x="7588578" y="1490663"/>
            <a:ext cx="1555422" cy="4852506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57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623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Example: Language Translation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7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211" y="809744"/>
            <a:ext cx="5657578" cy="1969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454" y="2870870"/>
            <a:ext cx="6511092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232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654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372" r="48408"/>
          <a:stretch/>
        </p:blipFill>
        <p:spPr>
          <a:xfrm>
            <a:off x="7522590" y="1490663"/>
            <a:ext cx="1621410" cy="4852506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446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654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779" r="48410"/>
          <a:stretch/>
        </p:blipFill>
        <p:spPr>
          <a:xfrm>
            <a:off x="7447177" y="1490663"/>
            <a:ext cx="1696823" cy="4852506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212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654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Linear Regression – 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75833"/>
            <a:ext cx="5943600" cy="5882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864" r="48513"/>
          <a:stretch/>
        </p:blipFill>
        <p:spPr>
          <a:xfrm>
            <a:off x="7543800" y="1490663"/>
            <a:ext cx="1593129" cy="4852506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7447177" y="660380"/>
            <a:ext cx="96623" cy="619762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6370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390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1777108"/>
            <a:ext cx="3017520" cy="2986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7106"/>
            <a:ext cx="3017520" cy="2986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0" y="1777107"/>
            <a:ext cx="3017520" cy="29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390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59" y="1599125"/>
            <a:ext cx="83634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Batch gradient descent: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Uses the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whole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training set to calculate the gradient for each step.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Stochastic gradient descent or Mini-batch gradient descent: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Uses a </a:t>
            </a: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subset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the training set to calculate the gradient for each step.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346" t="4600" r="5539" b="6086"/>
          <a:stretch/>
        </p:blipFill>
        <p:spPr>
          <a:xfrm>
            <a:off x="4440020" y="4876065"/>
            <a:ext cx="1828800" cy="18771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9205" t="4128" r="5272" b="6356"/>
          <a:stretch/>
        </p:blipFill>
        <p:spPr>
          <a:xfrm>
            <a:off x="2337852" y="4858796"/>
            <a:ext cx="1828800" cy="18944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98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093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 – Learning Rate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10060" t="4467" r="5061" b="6097"/>
          <a:stretch/>
        </p:blipFill>
        <p:spPr>
          <a:xfrm>
            <a:off x="3061825" y="2042498"/>
            <a:ext cx="3017520" cy="31467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8985" t="4467" r="5869" b="6097"/>
          <a:stretch/>
        </p:blipFill>
        <p:spPr>
          <a:xfrm>
            <a:off x="25451" y="2047452"/>
            <a:ext cx="3025931" cy="3145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/>
          <p:cNvPicPr>
            <a:picLocks/>
          </p:cNvPicPr>
          <p:nvPr/>
        </p:nvPicPr>
        <p:blipFill rotWithShape="1">
          <a:blip r:embed="rId4"/>
          <a:srcRect l="8985" t="4422" r="5591" b="6055"/>
          <a:stretch/>
        </p:blipFill>
        <p:spPr>
          <a:xfrm>
            <a:off x="6098199" y="2041628"/>
            <a:ext cx="3017520" cy="3145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9" name="Rectangle 38"/>
          <p:cNvSpPr/>
          <p:nvPr/>
        </p:nvSpPr>
        <p:spPr>
          <a:xfrm>
            <a:off x="-354875" y="1663879"/>
            <a:ext cx="3767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Too Small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634287" y="1663879"/>
            <a:ext cx="3767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Too Large</a:t>
            </a:r>
          </a:p>
        </p:txBody>
      </p:sp>
    </p:spTree>
    <p:extLst>
      <p:ext uri="{BB962C8B-B14F-4D97-AF65-F5344CB8AC3E}">
        <p14:creationId xmlns:p14="http://schemas.microsoft.com/office/powerpoint/2010/main" val="3735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7364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 – Learning Rate Decay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10060" t="4467" r="5061" b="6097"/>
          <a:stretch/>
        </p:blipFill>
        <p:spPr>
          <a:xfrm>
            <a:off x="1581821" y="2042498"/>
            <a:ext cx="3017520" cy="31467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581" t="4451" r="5321" b="6162"/>
          <a:stretch/>
        </p:blipFill>
        <p:spPr>
          <a:xfrm>
            <a:off x="4599341" y="2043665"/>
            <a:ext cx="3061459" cy="3145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206930" y="1340713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8551" y="1340713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Decaying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</a:p>
        </p:txBody>
      </p:sp>
    </p:spTree>
    <p:extLst>
      <p:ext uri="{BB962C8B-B14F-4D97-AF65-F5344CB8AC3E}">
        <p14:creationId xmlns:p14="http://schemas.microsoft.com/office/powerpoint/2010/main" val="19071858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936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Gradient Descent – Unequal Gradients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9076" t="5142" r="5593" b="6115"/>
          <a:stretch/>
        </p:blipFill>
        <p:spPr>
          <a:xfrm>
            <a:off x="3085923" y="2043665"/>
            <a:ext cx="3020713" cy="31089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8240" t="4330" r="5470" b="6154"/>
          <a:stretch/>
        </p:blipFill>
        <p:spPr>
          <a:xfrm>
            <a:off x="31517" y="2043665"/>
            <a:ext cx="3028207" cy="31089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7" name="Rectangle 36"/>
          <p:cNvSpPr/>
          <p:nvPr/>
        </p:nvSpPr>
        <p:spPr>
          <a:xfrm>
            <a:off x="-291936" y="1340713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749685" y="1340713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Decaying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791306" y="1340712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Partially Remembering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Previous Gradients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8915" t="3770" r="5178" b="5972"/>
          <a:stretch/>
        </p:blipFill>
        <p:spPr>
          <a:xfrm>
            <a:off x="6123408" y="2043665"/>
            <a:ext cx="2990015" cy="31089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04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291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Gradient Descent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06930" y="1379838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 of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Square Errors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237614" y="1387419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 of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Absolute Errors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672" t="4128" r="5230" b="5968"/>
          <a:stretch/>
        </p:blipFill>
        <p:spPr>
          <a:xfrm>
            <a:off x="4599341" y="2043665"/>
            <a:ext cx="3043849" cy="3145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0060" t="4467" r="5061" b="6097"/>
          <a:stretch/>
        </p:blipFill>
        <p:spPr>
          <a:xfrm>
            <a:off x="1581821" y="2042498"/>
            <a:ext cx="3017520" cy="31467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75130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148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Outliers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03803" y="664590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 of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Square Errors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55836" y="670074"/>
            <a:ext cx="3767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Sum of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Absolute Errors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083" t="3774" r="5202" b="6127"/>
          <a:stretch/>
        </p:blipFill>
        <p:spPr>
          <a:xfrm>
            <a:off x="1575567" y="1335491"/>
            <a:ext cx="3023774" cy="3145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915" t="4950" r="5370" b="4950"/>
          <a:stretch/>
        </p:blipFill>
        <p:spPr>
          <a:xfrm>
            <a:off x="4627601" y="1336658"/>
            <a:ext cx="3023772" cy="3145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41310" b="24513"/>
          <a:stretch/>
        </p:blipFill>
        <p:spPr>
          <a:xfrm>
            <a:off x="2247034" y="4587371"/>
            <a:ext cx="1737360" cy="22768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7" r="41295" b="24512"/>
          <a:stretch/>
        </p:blipFill>
        <p:spPr>
          <a:xfrm>
            <a:off x="5270806" y="4572066"/>
            <a:ext cx="1737360" cy="227689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618195" y="4482194"/>
            <a:ext cx="0" cy="2366769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7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607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Example: Tumor Subtypes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8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32" y="879560"/>
            <a:ext cx="6773243" cy="57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894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365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Variable Variance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197" t="2471" r="25271" b="17020"/>
          <a:stretch/>
        </p:blipFill>
        <p:spPr>
          <a:xfrm>
            <a:off x="2479253" y="824368"/>
            <a:ext cx="1442301" cy="2542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68" t="4545" r="5416" b="6132"/>
          <a:stretch/>
        </p:blipFill>
        <p:spPr>
          <a:xfrm>
            <a:off x="1363891" y="3559837"/>
            <a:ext cx="3200400" cy="3300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2569" r="16812" b="6449"/>
          <a:stretch/>
        </p:blipFill>
        <p:spPr>
          <a:xfrm>
            <a:off x="5811108" y="1775419"/>
            <a:ext cx="2625886" cy="1685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197" t="4128" r="5513" b="5775"/>
          <a:stretch/>
        </p:blipFill>
        <p:spPr>
          <a:xfrm>
            <a:off x="5462313" y="3550920"/>
            <a:ext cx="3200400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30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55" y="4547289"/>
            <a:ext cx="2286000" cy="2316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26" y="4547289"/>
            <a:ext cx="2286000" cy="2316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3406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  <a:p>
            <a:pPr lvl="0" defTabSz="914400">
              <a:defRPr/>
            </a:pP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81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3400" y="1017064"/>
                <a:ext cx="6498996" cy="3370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Linear Regression: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600" dirty="0"/>
              </a:p>
              <a:p>
                <a:endParaRPr lang="en-US" sz="2400" b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b="1" u="sn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Logistic Regression: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017064"/>
                <a:ext cx="6498996" cy="3370603"/>
              </a:xfrm>
              <a:prstGeom prst="rect">
                <a:avLst/>
              </a:prstGeom>
              <a:blipFill>
                <a:blip r:embed="rId4"/>
                <a:stretch>
                  <a:fillRect l="-2908" t="-2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851489" y="4909523"/>
                <a:ext cx="9314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489" y="4909523"/>
                <a:ext cx="93140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12019" y="4941403"/>
                <a:ext cx="1059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019" y="4941403"/>
                <a:ext cx="10596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7700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406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  <a:p>
            <a:pPr lvl="0" defTabSz="914400">
              <a:defRPr/>
            </a:pP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42827" y="1347003"/>
                <a:ext cx="8385546" cy="4016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27" y="1347003"/>
                <a:ext cx="8385546" cy="4016677"/>
              </a:xfrm>
              <a:prstGeom prst="rect">
                <a:avLst/>
              </a:prstGeom>
              <a:blipFill>
                <a:blip r:embed="rId2"/>
                <a:stretch>
                  <a:fillRect l="-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496" y="851979"/>
            <a:ext cx="2286000" cy="2316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955" y="851979"/>
            <a:ext cx="2286000" cy="2316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028330" y="1214213"/>
                <a:ext cx="9314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8330" y="1214213"/>
                <a:ext cx="93140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981848" y="1246093"/>
                <a:ext cx="1059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1848" y="1246093"/>
                <a:ext cx="10596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496" y="3481205"/>
            <a:ext cx="2286000" cy="231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1664" y="3481205"/>
            <a:ext cx="2286000" cy="23167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370025" y="5473202"/>
                <a:ext cx="9314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025" y="5473202"/>
                <a:ext cx="931409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323543" y="5505082"/>
                <a:ext cx="10596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543" y="5505082"/>
                <a:ext cx="105964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331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3406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  <a:p>
            <a:pPr lvl="0" defTabSz="914400">
              <a:defRPr/>
            </a:pP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83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44" y="1399032"/>
            <a:ext cx="4700071" cy="47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620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811" y="3908281"/>
            <a:ext cx="2743200" cy="2872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782" y="1295079"/>
            <a:ext cx="2743200" cy="2810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068" y="751697"/>
            <a:ext cx="3200400" cy="3167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606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 – Error Landscape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91249" y="3609228"/>
                <a:ext cx="5426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249" y="3609228"/>
                <a:ext cx="54264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-5400000">
                <a:off x="2694031" y="2098416"/>
                <a:ext cx="5366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2694031" y="2098416"/>
                <a:ext cx="53668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147685" y="6510610"/>
                <a:ext cx="5366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685" y="6510610"/>
                <a:ext cx="53668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4531600" y="3968680"/>
            <a:ext cx="276079" cy="273377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41077" y="3178403"/>
            <a:ext cx="276079" cy="27337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233394" y="3289959"/>
            <a:ext cx="3440783" cy="0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95014" y="3816117"/>
                <a:ext cx="54264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5014" y="3816117"/>
                <a:ext cx="54264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4697920" y="772995"/>
            <a:ext cx="7590" cy="34690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1" y="3814574"/>
            <a:ext cx="2743200" cy="27148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551" y="3814574"/>
            <a:ext cx="2743200" cy="2714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606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 – Error Landscape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515587" y="6344754"/>
                <a:ext cx="507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87" y="6344754"/>
                <a:ext cx="5071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 rot="-5400000">
                <a:off x="1146649" y="4987331"/>
                <a:ext cx="501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1146649" y="4987331"/>
                <a:ext cx="50180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327847" y="6344754"/>
                <a:ext cx="507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847" y="6344754"/>
                <a:ext cx="5071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 rot="-5400000">
                <a:off x="4958909" y="4987331"/>
                <a:ext cx="501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958909" y="4987331"/>
                <a:ext cx="50180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7550" y="1034503"/>
            <a:ext cx="2743200" cy="2780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3429" y="1034502"/>
            <a:ext cx="2743200" cy="278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888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606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 – Error Landscape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62" y="1034504"/>
            <a:ext cx="2743200" cy="2780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62" y="3814575"/>
            <a:ext cx="2743200" cy="271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339" y="1034503"/>
            <a:ext cx="2743200" cy="2780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339" y="3814575"/>
            <a:ext cx="2743200" cy="2714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493" y="1034504"/>
            <a:ext cx="2743200" cy="2780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516" y="3814574"/>
            <a:ext cx="2743200" cy="2714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35198" y="6344754"/>
                <a:ext cx="507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198" y="6344754"/>
                <a:ext cx="5071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 rot="-5400000">
                <a:off x="166260" y="4987331"/>
                <a:ext cx="501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166260" y="4987331"/>
                <a:ext cx="50180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04780" y="6344754"/>
                <a:ext cx="507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780" y="6344754"/>
                <a:ext cx="507127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 rot="-5400000">
                <a:off x="3035842" y="4987331"/>
                <a:ext cx="501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035842" y="4987331"/>
                <a:ext cx="50180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292071" y="6344755"/>
                <a:ext cx="5071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071" y="6344755"/>
                <a:ext cx="507127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 rot="-5400000">
                <a:off x="5923133" y="4987332"/>
                <a:ext cx="501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923133" y="4987332"/>
                <a:ext cx="50180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2106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891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 – Gradient Descent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85" y="1222639"/>
            <a:ext cx="3657600" cy="3619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872" y="1222639"/>
            <a:ext cx="3657600" cy="3619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052270" y="4611601"/>
                <a:ext cx="6136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270" y="4611601"/>
                <a:ext cx="613630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-5400000">
                <a:off x="227028" y="2801703"/>
                <a:ext cx="606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227028" y="2801703"/>
                <a:ext cx="606513" cy="461665"/>
              </a:xfrm>
              <a:prstGeom prst="rect">
                <a:avLst/>
              </a:prstGeom>
              <a:blipFill>
                <a:blip r:embed="rId5"/>
                <a:stretch>
                  <a:fillRect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548857" y="4611600"/>
                <a:ext cx="6136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857" y="4611600"/>
                <a:ext cx="613630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 rot="-5400000">
                <a:off x="4782448" y="2801703"/>
                <a:ext cx="6065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782448" y="2801703"/>
                <a:ext cx="606513" cy="461665"/>
              </a:xfrm>
              <a:prstGeom prst="rect">
                <a:avLst/>
              </a:prstGeom>
              <a:blipFill>
                <a:blip r:embed="rId7"/>
                <a:stretch>
                  <a:fillRect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2200896" y="3629310"/>
            <a:ext cx="182880" cy="182880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04706" y="2744767"/>
            <a:ext cx="182880" cy="182880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00314" y="2240671"/>
            <a:ext cx="182880" cy="182880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24172" y="2254957"/>
            <a:ext cx="182880" cy="182880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27619" y="5065312"/>
            <a:ext cx="41280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Hyperparameters: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rate schedule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Gradient memory</a:t>
            </a:r>
          </a:p>
        </p:txBody>
      </p:sp>
    </p:spTree>
    <p:extLst>
      <p:ext uri="{BB962C8B-B14F-4D97-AF65-F5344CB8AC3E}">
        <p14:creationId xmlns:p14="http://schemas.microsoft.com/office/powerpoint/2010/main" val="160953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3" grpId="0" animBg="1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734" y="4172237"/>
            <a:ext cx="2378768" cy="2491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940" y="1421471"/>
            <a:ext cx="2743200" cy="2810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86" y="1015653"/>
            <a:ext cx="3200400" cy="3167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" y="137160"/>
            <a:ext cx="6240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Logistic Regression – Regularization</a:t>
            </a:r>
            <a:endParaRPr lang="en-US" sz="2800" b="1" kern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198499" y="3873184"/>
                <a:ext cx="54264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499" y="3873184"/>
                <a:ext cx="54264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-5400000">
                <a:off x="601281" y="2362372"/>
                <a:ext cx="5366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601281" y="2362372"/>
                <a:ext cx="53668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336987" y="6510610"/>
                <a:ext cx="5366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987" y="6510610"/>
                <a:ext cx="53668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2438850" y="4232636"/>
            <a:ext cx="276079" cy="273377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48327" y="3442359"/>
            <a:ext cx="276079" cy="27337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140644" y="3553915"/>
            <a:ext cx="3440783" cy="0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402264" y="4080073"/>
                <a:ext cx="54264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264" y="4080073"/>
                <a:ext cx="54264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605170" y="1036951"/>
            <a:ext cx="7590" cy="34690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2A259B42-99AB-4617-B357-06310A98FB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9648" y="4152418"/>
            <a:ext cx="2397694" cy="2510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66160A-CE96-40FB-9E80-D87AF894DF4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025"/>
          <a:stretch/>
        </p:blipFill>
        <p:spPr>
          <a:xfrm>
            <a:off x="4884260" y="1120663"/>
            <a:ext cx="3200400" cy="3039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F7CFDF-761D-4968-91F2-3DD21B63E1E4}"/>
                  </a:ext>
                </a:extLst>
              </p:cNvPr>
              <p:cNvSpPr/>
              <p:nvPr/>
            </p:nvSpPr>
            <p:spPr>
              <a:xfrm>
                <a:off x="6107152" y="3851886"/>
                <a:ext cx="54264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F7CFDF-761D-4968-91F2-3DD21B63E1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152" y="3851886"/>
                <a:ext cx="542648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2A7743-8184-4E10-B8A1-31C23C8010A2}"/>
                  </a:ext>
                </a:extLst>
              </p:cNvPr>
              <p:cNvSpPr/>
              <p:nvPr/>
            </p:nvSpPr>
            <p:spPr>
              <a:xfrm rot="-5400000">
                <a:off x="4509934" y="2341074"/>
                <a:ext cx="5366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2A7743-8184-4E10-B8A1-31C23C8010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4509934" y="2341074"/>
                <a:ext cx="536685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95D76D21-3CB2-448C-BC4F-321D20655E92}"/>
              </a:ext>
            </a:extLst>
          </p:cNvPr>
          <p:cNvSpPr/>
          <p:nvPr/>
        </p:nvSpPr>
        <p:spPr>
          <a:xfrm>
            <a:off x="6347503" y="4211338"/>
            <a:ext cx="276079" cy="273377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67DF45-2378-45A8-ABAB-146B4C21B2DE}"/>
              </a:ext>
            </a:extLst>
          </p:cNvPr>
          <p:cNvCxnSpPr>
            <a:cxnSpLocks/>
          </p:cNvCxnSpPr>
          <p:nvPr/>
        </p:nvCxnSpPr>
        <p:spPr>
          <a:xfrm flipH="1">
            <a:off x="6513823" y="1015653"/>
            <a:ext cx="7590" cy="3469062"/>
          </a:xfrm>
          <a:prstGeom prst="straightConnector1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C6D179-FD31-4375-B2B4-96E2884B5AD0}"/>
                  </a:ext>
                </a:extLst>
              </p:cNvPr>
              <p:cNvSpPr/>
              <p:nvPr/>
            </p:nvSpPr>
            <p:spPr>
              <a:xfrm>
                <a:off x="6373226" y="6502751"/>
                <a:ext cx="5366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C6D179-FD31-4375-B2B4-96E2884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226" y="6502751"/>
                <a:ext cx="53668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27E86095-2EE0-459E-824A-16EF2570EC26}"/>
              </a:ext>
            </a:extLst>
          </p:cNvPr>
          <p:cNvSpPr/>
          <p:nvPr/>
        </p:nvSpPr>
        <p:spPr>
          <a:xfrm>
            <a:off x="910001" y="704221"/>
            <a:ext cx="3581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regularization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3D0E1E-B172-4303-B080-73C6D358D1A9}"/>
              </a:ext>
            </a:extLst>
          </p:cNvPr>
          <p:cNvSpPr/>
          <p:nvPr/>
        </p:nvSpPr>
        <p:spPr>
          <a:xfrm>
            <a:off x="4643533" y="703674"/>
            <a:ext cx="3581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Regularization</a:t>
            </a:r>
          </a:p>
        </p:txBody>
      </p:sp>
    </p:spTree>
    <p:extLst>
      <p:ext uri="{BB962C8B-B14F-4D97-AF65-F5344CB8AC3E}">
        <p14:creationId xmlns:p14="http://schemas.microsoft.com/office/powerpoint/2010/main" val="20460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6" grpId="0" animBg="1"/>
      <p:bldP spid="16" grpId="1" animBg="1"/>
      <p:bldP spid="18" grpId="0"/>
      <p:bldP spid="18" grpId="1"/>
      <p:bldP spid="20" grpId="0"/>
      <p:bldP spid="21" grpId="0"/>
      <p:bldP spid="22" grpId="0" animBg="1"/>
      <p:bldP spid="24" grpId="0"/>
      <p:bldP spid="2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422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Curse of Dimensionality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89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59" y="1732113"/>
            <a:ext cx="7708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the number of dimensions increase, the volume increases and the data becomes sparse.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is typical for biomedical data that there are few samples and many measurements.</a:t>
            </a:r>
          </a:p>
        </p:txBody>
      </p:sp>
    </p:spTree>
    <p:extLst>
      <p:ext uri="{BB962C8B-B14F-4D97-AF65-F5344CB8AC3E}">
        <p14:creationId xmlns:p14="http://schemas.microsoft.com/office/powerpoint/2010/main" val="162119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5695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Example: Skin Cancer Diagnosis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14493" y="6320624"/>
            <a:ext cx="5500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Esteva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“Dermatologist-level classification of skin cancer with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deep neural networks”, Nature. 2017 </a:t>
            </a:r>
          </a:p>
        </p:txBody>
      </p:sp>
      <p:pic>
        <p:nvPicPr>
          <p:cNvPr id="7" name="Content Placeholder 3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5" y="885089"/>
            <a:ext cx="7509254" cy="543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8794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960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Validation: Choosing </a:t>
            </a:r>
            <a:r>
              <a:rPr lang="en-US" sz="2800" kern="0" noProof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Hyperparameters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86638" y="2431084"/>
            <a:ext cx="1121790" cy="142447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86638" y="1353866"/>
            <a:ext cx="1050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19008" y="2233660"/>
            <a:ext cx="1121790" cy="405838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225000" y="3026001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462025" y="2138696"/>
            <a:ext cx="93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62025" y="3242661"/>
            <a:ext cx="164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006389" y="2431084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4017384" y="2998267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3768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6960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Validation: Choosing </a:t>
            </a:r>
            <a:r>
              <a:rPr lang="en-US" sz="2800" kern="0" noProof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Hyperparameters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86638" y="2431084"/>
            <a:ext cx="1121790" cy="142447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686638" y="1353866"/>
            <a:ext cx="1050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219008" y="2233660"/>
            <a:ext cx="1121790" cy="405838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225000" y="3586881"/>
            <a:ext cx="1121790" cy="7588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462025" y="2138696"/>
            <a:ext cx="93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62025" y="3544325"/>
            <a:ext cx="164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006389" y="2431084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/>
          </p:cNvCxnSpPr>
          <p:nvPr/>
        </p:nvCxnSpPr>
        <p:spPr>
          <a:xfrm>
            <a:off x="4017384" y="2998267"/>
            <a:ext cx="1046375" cy="18799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28384" y="3031779"/>
            <a:ext cx="1121790" cy="25343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89706" y="2866110"/>
            <a:ext cx="1954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028379" y="3018690"/>
            <a:ext cx="1046375" cy="83687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46015" y="5089092"/>
            <a:ext cx="5262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hyperparameters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rate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Regularization parameter</a:t>
            </a:r>
          </a:p>
        </p:txBody>
      </p:sp>
    </p:spTree>
    <p:extLst>
      <p:ext uri="{BB962C8B-B14F-4D97-AF65-F5344CB8AC3E}">
        <p14:creationId xmlns:p14="http://schemas.microsoft.com/office/powerpoint/2010/main" val="38541322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682097" y="4892362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5759" y="137160"/>
            <a:ext cx="3097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Cross-Validation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92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6638" y="2431084"/>
            <a:ext cx="1121790" cy="142447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86638" y="1353866"/>
            <a:ext cx="10502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9008" y="2233660"/>
            <a:ext cx="1121790" cy="405838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25000" y="3026001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62025" y="2138696"/>
            <a:ext cx="93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2025" y="3242661"/>
            <a:ext cx="164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06389" y="2431084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017384" y="2998267"/>
            <a:ext cx="1046375" cy="59491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685481" y="4888865"/>
            <a:ext cx="1121790" cy="25343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99346" y="4903357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02730" y="5163247"/>
            <a:ext cx="1121790" cy="25343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86744" y="4912784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0128" y="5419249"/>
            <a:ext cx="1121790" cy="25343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803993" y="4923779"/>
            <a:ext cx="1121790" cy="10180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08950" y="5672687"/>
            <a:ext cx="1121790" cy="253438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5798754" y="4103950"/>
            <a:ext cx="0" cy="38094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3242992" y="4464115"/>
            <a:ext cx="0" cy="38094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991367" y="4480350"/>
            <a:ext cx="0" cy="38094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>
            <a:off x="6616513" y="4495178"/>
            <a:ext cx="0" cy="38094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8346034" y="4492559"/>
            <a:ext cx="0" cy="38094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3232891" y="4480351"/>
            <a:ext cx="511314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03859" y="6001624"/>
            <a:ext cx="137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1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 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68240" y="6003192"/>
            <a:ext cx="137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2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36789" y="6003192"/>
            <a:ext cx="137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3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33230" y="6004760"/>
            <a:ext cx="130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4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Validation4</a:t>
            </a:r>
          </a:p>
        </p:txBody>
      </p:sp>
    </p:spTree>
    <p:extLst>
      <p:ext uri="{BB962C8B-B14F-4D97-AF65-F5344CB8AC3E}">
        <p14:creationId xmlns:p14="http://schemas.microsoft.com/office/powerpoint/2010/main" val="7883425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Preparing </a:t>
            </a: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Data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93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548" y="1880234"/>
            <a:ext cx="7708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Cleaning the data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Handling missing data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Transforming data</a:t>
            </a:r>
          </a:p>
        </p:txBody>
      </p:sp>
    </p:spTree>
    <p:extLst>
      <p:ext uri="{BB962C8B-B14F-4D97-AF65-F5344CB8AC3E}">
        <p14:creationId xmlns:p14="http://schemas.microsoft.com/office/powerpoint/2010/main" val="201871180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379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Missing </a:t>
            </a: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Data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94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548" y="1880234"/>
            <a:ext cx="7708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Missing completely at random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Missing at random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Missing not at random</a:t>
            </a:r>
          </a:p>
        </p:txBody>
      </p:sp>
    </p:spTree>
    <p:extLst>
      <p:ext uri="{BB962C8B-B14F-4D97-AF65-F5344CB8AC3E}">
        <p14:creationId xmlns:p14="http://schemas.microsoft.com/office/powerpoint/2010/main" val="40117224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379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Century Gothic" panose="020B0502020202020204" pitchFamily="34" charset="0"/>
              </a:rPr>
              <a:t>Missing </a:t>
            </a: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Data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95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976" y="2155123"/>
            <a:ext cx="7708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Discarding samples or measurements containing missing values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Imputing missing values</a:t>
            </a:r>
          </a:p>
        </p:txBody>
      </p:sp>
    </p:spTree>
    <p:extLst>
      <p:ext uri="{BB962C8B-B14F-4D97-AF65-F5344CB8AC3E}">
        <p14:creationId xmlns:p14="http://schemas.microsoft.com/office/powerpoint/2010/main" val="18770665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Sampling Bias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96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95" y="1393824"/>
            <a:ext cx="5825765" cy="45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755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560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Sampling Bias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97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t="14910" r="7653" b="6879"/>
          <a:stretch/>
        </p:blipFill>
        <p:spPr bwMode="auto">
          <a:xfrm>
            <a:off x="-35257" y="887414"/>
            <a:ext cx="9179257" cy="493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58739" y="6396335"/>
            <a:ext cx="607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Ransohoff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"Bias as a threat to the validity of cancer molecular-marker research", Nat Rev Cancer 5 (2005) 142-9.</a:t>
            </a:r>
          </a:p>
        </p:txBody>
      </p:sp>
    </p:spTree>
    <p:extLst>
      <p:ext uri="{BB962C8B-B14F-4D97-AF65-F5344CB8AC3E}">
        <p14:creationId xmlns:p14="http://schemas.microsoft.com/office/powerpoint/2010/main" val="8819913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813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Data Snooping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98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975" y="2155123"/>
            <a:ext cx="7989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use the test data for any purpose during training.</a:t>
            </a:r>
          </a:p>
        </p:txBody>
      </p:sp>
    </p:spTree>
    <p:extLst>
      <p:ext uri="{BB962C8B-B14F-4D97-AF65-F5344CB8AC3E}">
        <p14:creationId xmlns:p14="http://schemas.microsoft.com/office/powerpoint/2010/main" val="16641319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59" y="137160"/>
            <a:ext cx="2813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28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Data Snooping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lnSpc>
                <a:spcPct val="101000"/>
              </a:lnSpc>
              <a:spcBef>
                <a:spcPts val="700"/>
              </a:spcBef>
              <a:buClr>
                <a:srgbClr val="DD8047"/>
              </a:buClr>
              <a:buSzPct val="60000"/>
              <a:buFont typeface="Wingdings" pitchFamily="2" charset="2"/>
              <a:buChar char="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9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550"/>
              </a:spcBef>
              <a:buClr>
                <a:srgbClr val="94B6D2"/>
              </a:buClr>
              <a:buSzPct val="70000"/>
              <a:buFont typeface="Wingdings 2" pitchFamily="18" charset="2"/>
              <a:buChar char="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DD8047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400"/>
              </a:spcBef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65000"/>
              <a:buFont typeface="Wingdings" pitchFamily="2" charset="2"/>
              <a:buChar char="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w Cen MT" pitchFamily="34" charset="0"/>
                <a:ea typeface="굴림" pitchFamily="34" charset="-127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>
                <a:srgbClr val="FFFFFF"/>
              </a:buClr>
              <a:buSzPct val="100000"/>
              <a:buFont typeface="Times New Roman" pitchFamily="18" charset="0"/>
              <a:buNone/>
            </a:pPr>
            <a:fld id="{4C81434B-CE4F-455D-8DC5-CAC6C8A943D1}" type="slidenum">
              <a:rPr lang="en-GB" altLang="en-US" sz="1200" b="1">
                <a:solidFill>
                  <a:srgbClr val="FFFFFF"/>
                </a:solidFill>
                <a:latin typeface="Times New Roman" pitchFamily="18" charset="0"/>
              </a:rPr>
              <a:pPr algn="ctr" eaLnBrk="1" hangingPunct="1">
                <a:lnSpc>
                  <a:spcPct val="80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t>99</a:t>
            </a:fld>
            <a:endParaRPr lang="en-GB" altLang="en-US" sz="1200" b="1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46" y="792949"/>
            <a:ext cx="2169342" cy="6017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32797" y="6441533"/>
            <a:ext cx="2315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https://xkcd.com/882/</a:t>
            </a:r>
          </a:p>
        </p:txBody>
      </p:sp>
    </p:spTree>
    <p:extLst>
      <p:ext uri="{BB962C8B-B14F-4D97-AF65-F5344CB8AC3E}">
        <p14:creationId xmlns:p14="http://schemas.microsoft.com/office/powerpoint/2010/main" val="152852714"/>
      </p:ext>
    </p:extLst>
  </p:cSld>
  <p:clrMapOvr>
    <a:masterClrMapping/>
  </p:clrMapOvr>
</p:sld>
</file>

<file path=ppt/theme/theme1.xml><?xml version="1.0" encoding="utf-8"?>
<a:theme xmlns:a="http://schemas.openxmlformats.org/drawingml/2006/main" name="SoM_160829_4x3-White_+Boilerplates">
  <a:themeElements>
    <a:clrScheme name="Custom 6">
      <a:dk1>
        <a:srgbClr val="000000"/>
      </a:dk1>
      <a:lt1>
        <a:srgbClr val="FFFFFF"/>
      </a:lt1>
      <a:dk2>
        <a:srgbClr val="4D4C47"/>
      </a:dk2>
      <a:lt2>
        <a:srgbClr val="EDEDEB"/>
      </a:lt2>
      <a:accent1>
        <a:srgbClr val="580F8B"/>
      </a:accent1>
      <a:accent2>
        <a:srgbClr val="D0AD67"/>
      </a:accent2>
      <a:accent3>
        <a:srgbClr val="167696"/>
      </a:accent3>
      <a:accent4>
        <a:srgbClr val="F47A55"/>
      </a:accent4>
      <a:accent5>
        <a:srgbClr val="298A81"/>
      </a:accent5>
      <a:accent6>
        <a:srgbClr val="7D889D"/>
      </a:accent6>
      <a:hlink>
        <a:srgbClr val="4A0078"/>
      </a:hlink>
      <a:folHlink>
        <a:srgbClr val="99A6CA"/>
      </a:folHlink>
    </a:clrScheme>
    <a:fontScheme name="NYUSoM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YUSoM_4x3-White_082516" id="{73F0357A-08AC-4213-A571-96F210250535}" vid="{C17C2BD1-6411-4535-A93F-A489E1FCC1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SoM_160829_4x3-White</Template>
  <TotalTime>4285</TotalTime>
  <Words>3736</Words>
  <Application>Microsoft Office PowerPoint</Application>
  <PresentationFormat>On-screen Show (4:3)</PresentationFormat>
  <Paragraphs>697</Paragraphs>
  <Slides>103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15" baseType="lpstr">
      <vt:lpstr>굴림</vt:lpstr>
      <vt:lpstr>ＭＳ Ｐゴシック</vt:lpstr>
      <vt:lpstr>Arial</vt:lpstr>
      <vt:lpstr>Calibri</vt:lpstr>
      <vt:lpstr>Cambria Math</vt:lpstr>
      <vt:lpstr>Century Gothic</vt:lpstr>
      <vt:lpstr>Courier New</vt:lpstr>
      <vt:lpstr>Lucida Grande</vt:lpstr>
      <vt:lpstr>Times New Roman</vt:lpstr>
      <vt:lpstr>Wingdings</vt:lpstr>
      <vt:lpstr>SoM_160829_4x3-White_+Boilerplates</vt:lpstr>
      <vt:lpstr>Office Theme</vt:lpstr>
      <vt:lpstr>Machine Learning – Course Overview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Proteogenomics  David Fenyő </dc:title>
  <dc:creator>Fenyo</dc:creator>
  <cp:lastModifiedBy>fenyo</cp:lastModifiedBy>
  <cp:revision>200</cp:revision>
  <cp:lastPrinted>2016-08-23T20:57:45Z</cp:lastPrinted>
  <dcterms:created xsi:type="dcterms:W3CDTF">2016-10-19T23:53:56Z</dcterms:created>
  <dcterms:modified xsi:type="dcterms:W3CDTF">2018-09-06T14:00:25Z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

<file path=userCustomization/customUI.xml><?xml version="1.0" encoding="utf-8"?>
<mso:customUI xmlns:mso="http://schemas.microsoft.com/office/2006/01/customui">
  <mso:ribbon>
    <mso:qat>
      <mso:documentControls>
        <mso:control idQ="mso:ShapesFragment" visible="true"/>
      </mso:documentControls>
    </mso:qat>
  </mso:ribbon>
</mso:customUI>
</file>